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 bookmarkIdSeed="6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57" r:id="rId2"/>
    <p:sldId id="475" r:id="rId3"/>
    <p:sldId id="476" r:id="rId4"/>
    <p:sldId id="468" r:id="rId5"/>
    <p:sldId id="469" r:id="rId6"/>
    <p:sldId id="470" r:id="rId7"/>
    <p:sldId id="461" r:id="rId8"/>
    <p:sldId id="466" r:id="rId9"/>
    <p:sldId id="477" r:id="rId10"/>
    <p:sldId id="474" r:id="rId11"/>
    <p:sldId id="478" r:id="rId12"/>
    <p:sldId id="464" r:id="rId13"/>
    <p:sldId id="451" r:id="rId14"/>
    <p:sldId id="453" r:id="rId15"/>
    <p:sldId id="473" r:id="rId16"/>
    <p:sldId id="467" r:id="rId17"/>
  </p:sldIdLst>
  <p:sldSz cx="10058400" cy="7772400"/>
  <p:notesSz cx="7315200" cy="9601200"/>
  <p:custDataLst>
    <p:tags r:id="rId20"/>
  </p:custDataLst>
  <p:defaultTextStyle>
    <a:defPPr>
      <a:defRPr lang="en-US"/>
    </a:defPPr>
    <a:lvl1pPr algn="l" defTabSz="5080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508000" indent="-50800" algn="l" defTabSz="5080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1017588" indent="-103188" algn="l" defTabSz="5080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527175" indent="-155575" algn="l" defTabSz="5080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2036763" indent="-207963" algn="l" defTabSz="5080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cChalicher, Cecily" initials="MC" lastIdx="1" clrIdx="0"/>
  <p:cmAuthor id="1" name="jcraft" initials="j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FA1B0"/>
    <a:srgbClr val="A0B323"/>
    <a:srgbClr val="898989"/>
    <a:srgbClr val="38859B"/>
    <a:srgbClr val="FFD200"/>
    <a:srgbClr val="A3A3A3"/>
    <a:srgbClr val="53ACC5"/>
    <a:srgbClr val="E0E0E0"/>
    <a:srgbClr val="65B11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971" autoAdjust="0"/>
    <p:restoredTop sz="87211" autoAdjust="0"/>
  </p:normalViewPr>
  <p:slideViewPr>
    <p:cSldViewPr snapToObjects="1">
      <p:cViewPr varScale="1">
        <p:scale>
          <a:sx n="82" d="100"/>
          <a:sy n="82" d="100"/>
        </p:scale>
        <p:origin x="-150" y="-96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690"/>
    </p:cViewPr>
  </p:sorterViewPr>
  <p:notesViewPr>
    <p:cSldViewPr snapToObjects="1">
      <p:cViewPr varScale="1">
        <p:scale>
          <a:sx n="55" d="100"/>
          <a:sy n="55" d="100"/>
        </p:scale>
        <p:origin x="-2844" y="-102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neepfs1\CSHARED\POC\Public%20Policy\Data%20and%20Stats%20Tracking\EE%20Budget%20&amp;%20Savings%20Data\2012-13%20Budget%20&amp;%20Savings%20Data\Combined%20NE+NY+MidAtlantic%20Data%207.4.1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neepfs1\CSHARED\POC\Public%20Policy\Data%20and%20Stats%20Tracking\EE%20Budget%20&amp;%20Savings%20Data\2012-13%20Budget%20&amp;%20Savings%20Data\Combined%20NE+NY+MidAtlantic%20Data%207.4.1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3"/>
          <c:order val="0"/>
          <c:tx>
            <c:strRef>
              <c:f>'Per Capita'!$E$3</c:f>
              <c:strCache>
                <c:ptCount val="1"/>
                <c:pt idx="0">
                  <c:v>2010</c:v>
                </c:pt>
              </c:strCache>
            </c:strRef>
          </c:tx>
          <c:cat>
            <c:strRef>
              <c:f>('Per Capita'!$A$4,'Per Capita'!$A$7:$A$10,'Per Capita'!$A$12:$A$15)</c:f>
              <c:strCache>
                <c:ptCount val="9"/>
                <c:pt idx="0">
                  <c:v>CT</c:v>
                </c:pt>
                <c:pt idx="1">
                  <c:v>MA</c:v>
                </c:pt>
                <c:pt idx="2">
                  <c:v>MD</c:v>
                </c:pt>
                <c:pt idx="3">
                  <c:v>ME</c:v>
                </c:pt>
                <c:pt idx="4">
                  <c:v>NH</c:v>
                </c:pt>
                <c:pt idx="5">
                  <c:v>NY</c:v>
                </c:pt>
                <c:pt idx="6">
                  <c:v>PA</c:v>
                </c:pt>
                <c:pt idx="7">
                  <c:v>RI</c:v>
                </c:pt>
                <c:pt idx="8">
                  <c:v>VT</c:v>
                </c:pt>
              </c:strCache>
            </c:strRef>
          </c:cat>
          <c:val>
            <c:numRef>
              <c:f>('Per Capita'!$E$4,'Per Capita'!$E$7:$E$10,'Per Capita'!$E$12:$E$15)</c:f>
              <c:numCache>
                <c:formatCode>_("$"* #,##0.00_);_("$"* \(#,##0.00\);_("$"* "-"??_);_(@_)</c:formatCode>
                <c:ptCount val="9"/>
                <c:pt idx="0">
                  <c:v>48.320926683659778</c:v>
                </c:pt>
                <c:pt idx="1">
                  <c:v>45.589752588386254</c:v>
                </c:pt>
                <c:pt idx="2">
                  <c:v>14.30814450375982</c:v>
                </c:pt>
                <c:pt idx="3">
                  <c:v>20.049198172496265</c:v>
                </c:pt>
                <c:pt idx="4">
                  <c:v>31.679423362210535</c:v>
                </c:pt>
                <c:pt idx="5">
                  <c:v>28.558494345328349</c:v>
                </c:pt>
                <c:pt idx="6">
                  <c:v>17.861640599941246</c:v>
                </c:pt>
                <c:pt idx="7">
                  <c:v>29.849346141174234</c:v>
                </c:pt>
                <c:pt idx="8">
                  <c:v>60.180783582089546</c:v>
                </c:pt>
              </c:numCache>
            </c:numRef>
          </c:val>
        </c:ser>
        <c:ser>
          <c:idx val="0"/>
          <c:order val="1"/>
          <c:tx>
            <c:strRef>
              <c:f>'Per Capita'!$F$3</c:f>
              <c:strCache>
                <c:ptCount val="1"/>
                <c:pt idx="0">
                  <c:v>2011</c:v>
                </c:pt>
              </c:strCache>
            </c:strRef>
          </c:tx>
          <c:cat>
            <c:strRef>
              <c:f>('Per Capita'!$A$4,'Per Capita'!$A$7:$A$10,'Per Capita'!$A$12:$A$15)</c:f>
              <c:strCache>
                <c:ptCount val="9"/>
                <c:pt idx="0">
                  <c:v>CT</c:v>
                </c:pt>
                <c:pt idx="1">
                  <c:v>MA</c:v>
                </c:pt>
                <c:pt idx="2">
                  <c:v>MD</c:v>
                </c:pt>
                <c:pt idx="3">
                  <c:v>ME</c:v>
                </c:pt>
                <c:pt idx="4">
                  <c:v>NH</c:v>
                </c:pt>
                <c:pt idx="5">
                  <c:v>NY</c:v>
                </c:pt>
                <c:pt idx="6">
                  <c:v>PA</c:v>
                </c:pt>
                <c:pt idx="7">
                  <c:v>RI</c:v>
                </c:pt>
                <c:pt idx="8">
                  <c:v>VT</c:v>
                </c:pt>
              </c:strCache>
            </c:strRef>
          </c:cat>
          <c:val>
            <c:numRef>
              <c:f>('Per Capita'!$F$4,'Per Capita'!$F$7:$F$10,'Per Capita'!$F$12:$F$15)</c:f>
              <c:numCache>
                <c:formatCode>_("$"* #,##0.00_);_("$"* \(#,##0.00\);_("$"* "-"??_);_(@_)</c:formatCode>
                <c:ptCount val="9"/>
                <c:pt idx="0">
                  <c:v>41</c:v>
                </c:pt>
                <c:pt idx="1">
                  <c:v>55.4</c:v>
                </c:pt>
                <c:pt idx="2">
                  <c:v>16.818488289629329</c:v>
                </c:pt>
                <c:pt idx="3">
                  <c:v>17.7</c:v>
                </c:pt>
                <c:pt idx="4">
                  <c:v>16.600000000000001</c:v>
                </c:pt>
                <c:pt idx="5">
                  <c:v>39.157286666452023</c:v>
                </c:pt>
                <c:pt idx="6">
                  <c:v>20.004495124741297</c:v>
                </c:pt>
                <c:pt idx="7">
                  <c:v>36.9</c:v>
                </c:pt>
                <c:pt idx="8">
                  <c:v>67.599999999999994</c:v>
                </c:pt>
              </c:numCache>
            </c:numRef>
          </c:val>
        </c:ser>
        <c:ser>
          <c:idx val="1"/>
          <c:order val="2"/>
          <c:tx>
            <c:strRef>
              <c:f>'Per Capita'!$G$3</c:f>
              <c:strCache>
                <c:ptCount val="1"/>
                <c:pt idx="0">
                  <c:v>2012</c:v>
                </c:pt>
              </c:strCache>
            </c:strRef>
          </c:tx>
          <c:cat>
            <c:strRef>
              <c:f>('Per Capita'!$A$4,'Per Capita'!$A$7:$A$10,'Per Capita'!$A$12:$A$15)</c:f>
              <c:strCache>
                <c:ptCount val="9"/>
                <c:pt idx="0">
                  <c:v>CT</c:v>
                </c:pt>
                <c:pt idx="1">
                  <c:v>MA</c:v>
                </c:pt>
                <c:pt idx="2">
                  <c:v>MD</c:v>
                </c:pt>
                <c:pt idx="3">
                  <c:v>ME</c:v>
                </c:pt>
                <c:pt idx="4">
                  <c:v>NH</c:v>
                </c:pt>
                <c:pt idx="5">
                  <c:v>NY</c:v>
                </c:pt>
                <c:pt idx="6">
                  <c:v>PA</c:v>
                </c:pt>
                <c:pt idx="7">
                  <c:v>RI</c:v>
                </c:pt>
                <c:pt idx="8">
                  <c:v>VT</c:v>
                </c:pt>
              </c:strCache>
            </c:strRef>
          </c:cat>
          <c:val>
            <c:numRef>
              <c:f>('Per Capita'!$G$4,'Per Capita'!$G$7:$G$10,'Per Capita'!$G$12:$G$15)</c:f>
              <c:numCache>
                <c:formatCode>_("$"* #,##0.00_);_("$"* \(#,##0.00\);_("$"* "-"??_);_(@_)</c:formatCode>
                <c:ptCount val="9"/>
                <c:pt idx="0">
                  <c:v>35.440311878959342</c:v>
                </c:pt>
                <c:pt idx="1">
                  <c:v>94.337832351343778</c:v>
                </c:pt>
                <c:pt idx="2">
                  <c:v>20.8</c:v>
                </c:pt>
                <c:pt idx="3">
                  <c:v>21.59</c:v>
                </c:pt>
                <c:pt idx="4">
                  <c:v>22.1</c:v>
                </c:pt>
                <c:pt idx="5">
                  <c:v>38.9</c:v>
                </c:pt>
                <c:pt idx="6">
                  <c:v>19.899999999999999</c:v>
                </c:pt>
                <c:pt idx="7">
                  <c:v>71.3</c:v>
                </c:pt>
                <c:pt idx="8">
                  <c:v>69.690338715903138</c:v>
                </c:pt>
              </c:numCache>
            </c:numRef>
          </c:val>
        </c:ser>
        <c:ser>
          <c:idx val="2"/>
          <c:order val="3"/>
          <c:tx>
            <c:strRef>
              <c:f>'Per Capita'!$H$3</c:f>
              <c:strCache>
                <c:ptCount val="1"/>
                <c:pt idx="0">
                  <c:v>2013</c:v>
                </c:pt>
              </c:strCache>
            </c:strRef>
          </c:tx>
          <c:cat>
            <c:strRef>
              <c:f>('Per Capita'!$A$4,'Per Capita'!$A$7:$A$10,'Per Capita'!$A$12:$A$15)</c:f>
              <c:strCache>
                <c:ptCount val="9"/>
                <c:pt idx="0">
                  <c:v>CT</c:v>
                </c:pt>
                <c:pt idx="1">
                  <c:v>MA</c:v>
                </c:pt>
                <c:pt idx="2">
                  <c:v>MD</c:v>
                </c:pt>
                <c:pt idx="3">
                  <c:v>ME</c:v>
                </c:pt>
                <c:pt idx="4">
                  <c:v>NH</c:v>
                </c:pt>
                <c:pt idx="5">
                  <c:v>NY</c:v>
                </c:pt>
                <c:pt idx="6">
                  <c:v>PA</c:v>
                </c:pt>
                <c:pt idx="7">
                  <c:v>RI</c:v>
                </c:pt>
                <c:pt idx="8">
                  <c:v>VT</c:v>
                </c:pt>
              </c:strCache>
            </c:strRef>
          </c:cat>
          <c:val>
            <c:numRef>
              <c:f>('Per Capita'!$H$4,'Per Capita'!$H$7:$H$10,'Per Capita'!$H$12:$H$15)</c:f>
              <c:numCache>
                <c:formatCode>_("$"* #,##0.00_);_("$"* \(#,##0.00\);_("$"* "-"??_);_(@_)</c:formatCode>
                <c:ptCount val="9"/>
                <c:pt idx="0">
                  <c:v>65.900000000000006</c:v>
                </c:pt>
                <c:pt idx="1">
                  <c:v>98.3</c:v>
                </c:pt>
                <c:pt idx="2">
                  <c:v>29.255537787846528</c:v>
                </c:pt>
                <c:pt idx="3">
                  <c:v>27.75</c:v>
                </c:pt>
                <c:pt idx="4">
                  <c:v>23.69</c:v>
                </c:pt>
                <c:pt idx="5">
                  <c:v>47.629045598605181</c:v>
                </c:pt>
                <c:pt idx="6">
                  <c:v>20.465294995139516</c:v>
                </c:pt>
                <c:pt idx="7">
                  <c:v>91</c:v>
                </c:pt>
                <c:pt idx="8">
                  <c:v>69.099999999999994</c:v>
                </c:pt>
              </c:numCache>
            </c:numRef>
          </c:val>
        </c:ser>
        <c:dLbls/>
        <c:axId val="85432576"/>
        <c:axId val="85704704"/>
      </c:barChart>
      <c:catAx>
        <c:axId val="85432576"/>
        <c:scaling>
          <c:orientation val="minMax"/>
        </c:scaling>
        <c:axPos val="b"/>
        <c:numFmt formatCode="General" sourceLinked="1"/>
        <c:tickLblPos val="nextTo"/>
        <c:crossAx val="85704704"/>
        <c:crosses val="autoZero"/>
        <c:auto val="1"/>
        <c:lblAlgn val="ctr"/>
        <c:lblOffset val="100"/>
      </c:catAx>
      <c:valAx>
        <c:axId val="85704704"/>
        <c:scaling>
          <c:orientation val="minMax"/>
          <c:max val="100"/>
        </c:scaling>
        <c:axPos val="l"/>
        <c:majorGridlines/>
        <c:numFmt formatCode="&quot;$&quot;#,##0.00" sourceLinked="0"/>
        <c:tickLblPos val="nextTo"/>
        <c:crossAx val="85432576"/>
        <c:crosses val="autoZero"/>
        <c:crossBetween val="between"/>
      </c:valAx>
    </c:plotArea>
    <c:legend>
      <c:legendPos val="r"/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1"/>
          <c:order val="0"/>
          <c:tx>
            <c:strRef>
              <c:f>'Electric Savings'!$E$4</c:f>
              <c:strCache>
                <c:ptCount val="1"/>
                <c:pt idx="0">
                  <c:v>2010</c:v>
                </c:pt>
              </c:strCache>
            </c:strRef>
          </c:tx>
          <c:cat>
            <c:strRef>
              <c:f>('Electric Savings'!$A$5,'Electric Savings'!$A$8:$A$11,'Electric Savings'!$A$13:$A$16)</c:f>
              <c:strCache>
                <c:ptCount val="9"/>
                <c:pt idx="0">
                  <c:v>CT</c:v>
                </c:pt>
                <c:pt idx="1">
                  <c:v>ME</c:v>
                </c:pt>
                <c:pt idx="2">
                  <c:v>MD</c:v>
                </c:pt>
                <c:pt idx="3">
                  <c:v>MA</c:v>
                </c:pt>
                <c:pt idx="4">
                  <c:v>NH</c:v>
                </c:pt>
                <c:pt idx="5">
                  <c:v>NY</c:v>
                </c:pt>
                <c:pt idx="6">
                  <c:v>PA</c:v>
                </c:pt>
                <c:pt idx="7">
                  <c:v>RI</c:v>
                </c:pt>
                <c:pt idx="8">
                  <c:v>VT</c:v>
                </c:pt>
              </c:strCache>
            </c:strRef>
          </c:cat>
          <c:val>
            <c:numRef>
              <c:f>('Electric Savings'!$E$5,'Electric Savings'!$E$8:$E$11,'Electric Savings'!$E$13:$E$16)</c:f>
              <c:numCache>
                <c:formatCode>0.00%</c:formatCode>
                <c:ptCount val="9"/>
                <c:pt idx="0">
                  <c:v>1.3899999999999999E-2</c:v>
                </c:pt>
                <c:pt idx="1">
                  <c:v>8.1380000000000011E-3</c:v>
                </c:pt>
                <c:pt idx="2">
                  <c:v>5.9000000000000059E-3</c:v>
                </c:pt>
                <c:pt idx="3">
                  <c:v>1.0699999999999998E-2</c:v>
                </c:pt>
                <c:pt idx="4">
                  <c:v>4.9870000000000036E-3</c:v>
                </c:pt>
                <c:pt idx="5">
                  <c:v>6.900000000000006E-3</c:v>
                </c:pt>
                <c:pt idx="6">
                  <c:v>1.2E-2</c:v>
                </c:pt>
                <c:pt idx="7">
                  <c:v>1.0529E-2</c:v>
                </c:pt>
                <c:pt idx="8">
                  <c:v>2.0400000000000001E-2</c:v>
                </c:pt>
              </c:numCache>
            </c:numRef>
          </c:val>
        </c:ser>
        <c:ser>
          <c:idx val="0"/>
          <c:order val="1"/>
          <c:tx>
            <c:strRef>
              <c:f>'Electric Savings'!$F$4</c:f>
              <c:strCache>
                <c:ptCount val="1"/>
                <c:pt idx="0">
                  <c:v>2011</c:v>
                </c:pt>
              </c:strCache>
            </c:strRef>
          </c:tx>
          <c:cat>
            <c:strRef>
              <c:f>('Electric Savings'!$A$5,'Electric Savings'!$A$8:$A$11,'Electric Savings'!$A$13:$A$16)</c:f>
              <c:strCache>
                <c:ptCount val="9"/>
                <c:pt idx="0">
                  <c:v>CT</c:v>
                </c:pt>
                <c:pt idx="1">
                  <c:v>ME</c:v>
                </c:pt>
                <c:pt idx="2">
                  <c:v>MD</c:v>
                </c:pt>
                <c:pt idx="3">
                  <c:v>MA</c:v>
                </c:pt>
                <c:pt idx="4">
                  <c:v>NH</c:v>
                </c:pt>
                <c:pt idx="5">
                  <c:v>NY</c:v>
                </c:pt>
                <c:pt idx="6">
                  <c:v>PA</c:v>
                </c:pt>
                <c:pt idx="7">
                  <c:v>RI</c:v>
                </c:pt>
                <c:pt idx="8">
                  <c:v>VT</c:v>
                </c:pt>
              </c:strCache>
            </c:strRef>
          </c:cat>
          <c:val>
            <c:numRef>
              <c:f>('Electric Savings'!$F$5,'Electric Savings'!$F$8:$F$11,'Electric Savings'!$F$13:$F$16)</c:f>
              <c:numCache>
                <c:formatCode>0.00%</c:formatCode>
                <c:ptCount val="9"/>
                <c:pt idx="0">
                  <c:v>1.380000000000001E-2</c:v>
                </c:pt>
                <c:pt idx="1">
                  <c:v>1.3400000000000009E-2</c:v>
                </c:pt>
                <c:pt idx="2">
                  <c:v>6.6000000000000034E-3</c:v>
                </c:pt>
                <c:pt idx="3">
                  <c:v>1.6600000000000014E-2</c:v>
                </c:pt>
                <c:pt idx="4">
                  <c:v>5.8000000000000013E-3</c:v>
                </c:pt>
                <c:pt idx="5">
                  <c:v>1.2999999999999998E-2</c:v>
                </c:pt>
                <c:pt idx="6">
                  <c:v>1.0000000000000005E-2</c:v>
                </c:pt>
                <c:pt idx="7">
                  <c:v>1.2600000000000005E-2</c:v>
                </c:pt>
                <c:pt idx="8">
                  <c:v>1.9699999999999999E-2</c:v>
                </c:pt>
              </c:numCache>
            </c:numRef>
          </c:val>
        </c:ser>
        <c:ser>
          <c:idx val="4"/>
          <c:order val="2"/>
          <c:tx>
            <c:strRef>
              <c:f>'Electric Savings'!$G$4</c:f>
              <c:strCache>
                <c:ptCount val="1"/>
                <c:pt idx="0">
                  <c:v>2012 (goal)</c:v>
                </c:pt>
              </c:strCache>
            </c:strRef>
          </c:tx>
          <c:cat>
            <c:strRef>
              <c:f>('Electric Savings'!$A$5,'Electric Savings'!$A$8:$A$11,'Electric Savings'!$A$13:$A$16)</c:f>
              <c:strCache>
                <c:ptCount val="9"/>
                <c:pt idx="0">
                  <c:v>CT</c:v>
                </c:pt>
                <c:pt idx="1">
                  <c:v>ME</c:v>
                </c:pt>
                <c:pt idx="2">
                  <c:v>MD</c:v>
                </c:pt>
                <c:pt idx="3">
                  <c:v>MA</c:v>
                </c:pt>
                <c:pt idx="4">
                  <c:v>NH</c:v>
                </c:pt>
                <c:pt idx="5">
                  <c:v>NY</c:v>
                </c:pt>
                <c:pt idx="6">
                  <c:v>PA</c:v>
                </c:pt>
                <c:pt idx="7">
                  <c:v>RI</c:v>
                </c:pt>
                <c:pt idx="8">
                  <c:v>VT</c:v>
                </c:pt>
              </c:strCache>
            </c:strRef>
          </c:cat>
          <c:val>
            <c:numRef>
              <c:f>('Electric Savings'!$G$5,'Electric Savings'!$G$8:$G$11,'Electric Savings'!$G$13:$G$16)</c:f>
              <c:numCache>
                <c:formatCode>0.00%</c:formatCode>
                <c:ptCount val="9"/>
                <c:pt idx="0">
                  <c:v>7.9000000000000077E-3</c:v>
                </c:pt>
                <c:pt idx="1">
                  <c:v>1.8200000000000015E-2</c:v>
                </c:pt>
                <c:pt idx="2">
                  <c:v>2.2800000000000018E-2</c:v>
                </c:pt>
                <c:pt idx="3">
                  <c:v>2.3199999999999988E-2</c:v>
                </c:pt>
                <c:pt idx="4">
                  <c:v>3.6000000000000021E-3</c:v>
                </c:pt>
                <c:pt idx="5">
                  <c:v>2.1000000000000012E-2</c:v>
                </c:pt>
                <c:pt idx="6">
                  <c:v>1.0000000000000005E-2</c:v>
                </c:pt>
                <c:pt idx="7">
                  <c:v>1.7000000000000001E-2</c:v>
                </c:pt>
                <c:pt idx="8">
                  <c:v>2.1999999999999999E-2</c:v>
                </c:pt>
              </c:numCache>
            </c:numRef>
          </c:val>
        </c:ser>
        <c:dLbls/>
        <c:axId val="97843072"/>
        <c:axId val="97844608"/>
      </c:barChart>
      <c:catAx>
        <c:axId val="97843072"/>
        <c:scaling>
          <c:orientation val="minMax"/>
        </c:scaling>
        <c:axPos val="b"/>
        <c:numFmt formatCode="General" sourceLinked="1"/>
        <c:tickLblPos val="nextTo"/>
        <c:txPr>
          <a:bodyPr rot="-2700000" vert="horz"/>
          <a:lstStyle/>
          <a:p>
            <a:pPr>
              <a:defRPr/>
            </a:pPr>
            <a:endParaRPr lang="en-US"/>
          </a:p>
        </c:txPr>
        <c:crossAx val="97844608"/>
        <c:crosses val="autoZero"/>
        <c:auto val="1"/>
        <c:lblAlgn val="ctr"/>
        <c:lblOffset val="100"/>
      </c:catAx>
      <c:valAx>
        <c:axId val="97844608"/>
        <c:scaling>
          <c:orientation val="minMax"/>
        </c:scaling>
        <c:axPos val="l"/>
        <c:majorGridlines/>
        <c:numFmt formatCode="0.00%" sourceLinked="1"/>
        <c:tickLblPos val="nextTo"/>
        <c:crossAx val="97843072"/>
        <c:crosses val="autoZero"/>
        <c:crossBetween val="between"/>
      </c:valAx>
    </c:plotArea>
    <c:legend>
      <c:legendPos val="r"/>
    </c:legend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E1A3DC-D047-4AE1-A3A9-6DF6C9569BFD}" type="doc">
      <dgm:prSet loTypeId="urn:microsoft.com/office/officeart/2005/8/layout/arrow2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9A7E5BE-2BCE-4EAA-A369-BFF446A26FF7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>
                  <a:lumMod val="50000"/>
                </a:schemeClr>
              </a:solidFill>
            </a:rPr>
            <a:t>Common Requirements</a:t>
          </a:r>
          <a:endParaRPr lang="en-US" sz="1800" dirty="0">
            <a:solidFill>
              <a:schemeClr val="tx1">
                <a:lumMod val="50000"/>
              </a:schemeClr>
            </a:solidFill>
          </a:endParaRPr>
        </a:p>
      </dgm:t>
    </dgm:pt>
    <dgm:pt modelId="{7887367F-DBBD-4083-B4BA-77920F265FAF}" type="parTrans" cxnId="{1FB1CA26-F81C-438B-B30E-ED081285540D}">
      <dgm:prSet/>
      <dgm:spPr/>
      <dgm:t>
        <a:bodyPr/>
        <a:lstStyle/>
        <a:p>
          <a:endParaRPr lang="en-US"/>
        </a:p>
      </dgm:t>
    </dgm:pt>
    <dgm:pt modelId="{498578D4-200D-4D8E-B8B3-3A2121A5CD69}" type="sibTrans" cxnId="{1FB1CA26-F81C-438B-B30E-ED081285540D}">
      <dgm:prSet/>
      <dgm:spPr/>
      <dgm:t>
        <a:bodyPr/>
        <a:lstStyle/>
        <a:p>
          <a:endParaRPr lang="en-US"/>
        </a:p>
      </dgm:t>
    </dgm:pt>
    <dgm:pt modelId="{41FFE252-A94B-4413-B5D7-49B5DEEDF479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>
                  <a:lumMod val="50000"/>
                </a:schemeClr>
              </a:solidFill>
            </a:rPr>
            <a:t>Consistent Messages</a:t>
          </a:r>
          <a:endParaRPr lang="en-US" sz="1800" dirty="0">
            <a:solidFill>
              <a:schemeClr val="tx1">
                <a:lumMod val="50000"/>
              </a:schemeClr>
            </a:solidFill>
          </a:endParaRPr>
        </a:p>
      </dgm:t>
    </dgm:pt>
    <dgm:pt modelId="{4F6C80DF-6630-4671-AA5E-BB042A4FEFC1}" type="parTrans" cxnId="{70BA7EDC-9FC4-4F6E-AC79-73D7E4ACDC0A}">
      <dgm:prSet/>
      <dgm:spPr/>
      <dgm:t>
        <a:bodyPr/>
        <a:lstStyle/>
        <a:p>
          <a:endParaRPr lang="en-US"/>
        </a:p>
      </dgm:t>
    </dgm:pt>
    <dgm:pt modelId="{8E53A730-E28F-4137-BA46-D9D4FEE2F1BD}" type="sibTrans" cxnId="{70BA7EDC-9FC4-4F6E-AC79-73D7E4ACDC0A}">
      <dgm:prSet/>
      <dgm:spPr/>
      <dgm:t>
        <a:bodyPr/>
        <a:lstStyle/>
        <a:p>
          <a:endParaRPr lang="en-US"/>
        </a:p>
      </dgm:t>
    </dgm:pt>
    <dgm:pt modelId="{C4D0E8B2-554E-459F-8BD4-508E9AF4CD2C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>
                  <a:lumMod val="50000"/>
                </a:schemeClr>
              </a:solidFill>
            </a:rPr>
            <a:t>Aggregated Markets</a:t>
          </a:r>
          <a:endParaRPr lang="en-US" sz="1800" dirty="0">
            <a:solidFill>
              <a:schemeClr val="tx1">
                <a:lumMod val="50000"/>
              </a:schemeClr>
            </a:solidFill>
          </a:endParaRPr>
        </a:p>
      </dgm:t>
    </dgm:pt>
    <dgm:pt modelId="{B0A120A9-E5AA-4D93-86DC-CC91E239D8CB}" type="parTrans" cxnId="{01568D05-5918-4FD6-9AA5-7DE43F9A4E64}">
      <dgm:prSet/>
      <dgm:spPr/>
      <dgm:t>
        <a:bodyPr/>
        <a:lstStyle/>
        <a:p>
          <a:endParaRPr lang="en-US"/>
        </a:p>
      </dgm:t>
    </dgm:pt>
    <dgm:pt modelId="{A8589222-ECBF-4B6A-AA52-63468B4A2C13}" type="sibTrans" cxnId="{01568D05-5918-4FD6-9AA5-7DE43F9A4E64}">
      <dgm:prSet/>
      <dgm:spPr/>
      <dgm:t>
        <a:bodyPr/>
        <a:lstStyle/>
        <a:p>
          <a:endParaRPr lang="en-US"/>
        </a:p>
      </dgm:t>
    </dgm:pt>
    <dgm:pt modelId="{BA99C6E4-7C79-4509-B23C-9DAB91255F72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>
                  <a:lumMod val="50000"/>
                </a:schemeClr>
              </a:solidFill>
            </a:rPr>
            <a:t>Consistent Measurement &amp; Reporting </a:t>
          </a:r>
          <a:endParaRPr lang="en-US" sz="1800" dirty="0">
            <a:solidFill>
              <a:schemeClr val="tx1">
                <a:lumMod val="50000"/>
              </a:schemeClr>
            </a:solidFill>
          </a:endParaRPr>
        </a:p>
      </dgm:t>
    </dgm:pt>
    <dgm:pt modelId="{457A7656-2C16-49BB-BE9A-0FBC61D7187D}" type="parTrans" cxnId="{A801D9F9-632F-40AC-96EC-E8AA28E5730C}">
      <dgm:prSet/>
      <dgm:spPr/>
      <dgm:t>
        <a:bodyPr/>
        <a:lstStyle/>
        <a:p>
          <a:endParaRPr lang="en-US"/>
        </a:p>
      </dgm:t>
    </dgm:pt>
    <dgm:pt modelId="{FA79B532-676A-4025-9FF2-45BD95FA3977}" type="sibTrans" cxnId="{A801D9F9-632F-40AC-96EC-E8AA28E5730C}">
      <dgm:prSet/>
      <dgm:spPr/>
      <dgm:t>
        <a:bodyPr/>
        <a:lstStyle/>
        <a:p>
          <a:endParaRPr lang="en-US"/>
        </a:p>
      </dgm:t>
    </dgm:pt>
    <dgm:pt modelId="{6970B6A1-FA88-465B-9A88-A11815A809B4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>
                  <a:lumMod val="50000"/>
                </a:schemeClr>
              </a:solidFill>
            </a:rPr>
            <a:t>Leveraged Resources</a:t>
          </a:r>
          <a:endParaRPr lang="en-US" sz="1800" dirty="0">
            <a:solidFill>
              <a:schemeClr val="tx1">
                <a:lumMod val="50000"/>
              </a:schemeClr>
            </a:solidFill>
          </a:endParaRPr>
        </a:p>
      </dgm:t>
    </dgm:pt>
    <dgm:pt modelId="{3B8F8FD7-0EB9-4D2D-9932-92FD2CA89311}" type="parTrans" cxnId="{B0419B87-9B40-4626-8E7A-83E7C5D52424}">
      <dgm:prSet/>
      <dgm:spPr/>
      <dgm:t>
        <a:bodyPr/>
        <a:lstStyle/>
        <a:p>
          <a:endParaRPr lang="en-US"/>
        </a:p>
      </dgm:t>
    </dgm:pt>
    <dgm:pt modelId="{5390EAED-8317-4152-9A82-875C8A802710}" type="sibTrans" cxnId="{B0419B87-9B40-4626-8E7A-83E7C5D52424}">
      <dgm:prSet/>
      <dgm:spPr/>
      <dgm:t>
        <a:bodyPr/>
        <a:lstStyle/>
        <a:p>
          <a:endParaRPr lang="en-US"/>
        </a:p>
      </dgm:t>
    </dgm:pt>
    <dgm:pt modelId="{808EE401-F298-4DAE-B779-203230F1EDD7}" type="pres">
      <dgm:prSet presAssocID="{18E1A3DC-D047-4AE1-A3A9-6DF6C9569BFD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9D6069-B216-45D1-A4F8-728792DDB62A}" type="pres">
      <dgm:prSet presAssocID="{18E1A3DC-D047-4AE1-A3A9-6DF6C9569BFD}" presName="arrow" presStyleLbl="bgShp" presStyleIdx="0" presStyleCnt="1"/>
      <dgm:spPr/>
    </dgm:pt>
    <dgm:pt modelId="{A786AF60-4350-4F89-89F7-6C6C5309D77B}" type="pres">
      <dgm:prSet presAssocID="{18E1A3DC-D047-4AE1-A3A9-6DF6C9569BFD}" presName="arrowDiagram5" presStyleCnt="0"/>
      <dgm:spPr/>
    </dgm:pt>
    <dgm:pt modelId="{64A97C35-3AE0-49D8-BA96-D9F967834CB6}" type="pres">
      <dgm:prSet presAssocID="{D9A7E5BE-2BCE-4EAA-A369-BFF446A26FF7}" presName="bullet5a" presStyleLbl="node1" presStyleIdx="0" presStyleCnt="5"/>
      <dgm:spPr/>
    </dgm:pt>
    <dgm:pt modelId="{F9935369-94C9-4C48-8C7E-A69C54B58429}" type="pres">
      <dgm:prSet presAssocID="{D9A7E5BE-2BCE-4EAA-A369-BFF446A26FF7}" presName="textBox5a" presStyleLbl="revTx" presStyleIdx="0" presStyleCnt="5" custScaleX="150082" custScaleY="77409" custLinFactNeighborX="29615" custLinFactNeighborY="-70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29EE17-EBFB-42A3-8921-F6C5D265E63B}" type="pres">
      <dgm:prSet presAssocID="{41FFE252-A94B-4413-B5D7-49B5DEEDF479}" presName="bullet5b" presStyleLbl="node1" presStyleIdx="1" presStyleCnt="5"/>
      <dgm:spPr/>
    </dgm:pt>
    <dgm:pt modelId="{F6198B57-281F-4C6B-BDF5-A053D311CB30}" type="pres">
      <dgm:prSet presAssocID="{41FFE252-A94B-4413-B5D7-49B5DEEDF479}" presName="textBox5b" presStyleLbl="revTx" presStyleIdx="1" presStyleCnt="5" custScaleY="32911" custLinFactNeighborX="7085" custLinFactNeighborY="-339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8D1145-09F3-4403-BA44-DB4195C487A2}" type="pres">
      <dgm:prSet presAssocID="{6970B6A1-FA88-465B-9A88-A11815A809B4}" presName="bullet5c" presStyleLbl="node1" presStyleIdx="2" presStyleCnt="5"/>
      <dgm:spPr/>
    </dgm:pt>
    <dgm:pt modelId="{86F61D6E-042C-46AD-8627-26F9D2957335}" type="pres">
      <dgm:prSet presAssocID="{6970B6A1-FA88-465B-9A88-A11815A809B4}" presName="textBox5c" presStyleLbl="revTx" presStyleIdx="2" presStyleCnt="5" custScaleY="21216" custLinFactNeighborX="7303" custLinFactNeighborY="-354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32D90D-6970-488E-A781-AD19283B9009}" type="pres">
      <dgm:prSet presAssocID="{C4D0E8B2-554E-459F-8BD4-508E9AF4CD2C}" presName="bullet5d" presStyleLbl="node1" presStyleIdx="3" presStyleCnt="5"/>
      <dgm:spPr/>
    </dgm:pt>
    <dgm:pt modelId="{046ED557-FC1F-4E27-B94E-DB0AA0845BCC}" type="pres">
      <dgm:prSet presAssocID="{C4D0E8B2-554E-459F-8BD4-508E9AF4CD2C}" presName="textBox5d" presStyleLbl="revTx" presStyleIdx="3" presStyleCnt="5" custScaleY="25621" custLinFactNeighborX="2578" custLinFactNeighborY="-315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5A9EA4-9D96-4721-A6E3-7D98123DC26E}" type="pres">
      <dgm:prSet presAssocID="{BA99C6E4-7C79-4509-B23C-9DAB91255F72}" presName="bullet5e" presStyleLbl="node1" presStyleIdx="4" presStyleCnt="5"/>
      <dgm:spPr/>
    </dgm:pt>
    <dgm:pt modelId="{60BAD4BD-0F9C-43D4-86AF-DF2EC5C06B95}" type="pres">
      <dgm:prSet presAssocID="{BA99C6E4-7C79-4509-B23C-9DAB91255F72}" presName="textBox5e" presStyleLbl="revTx" presStyleIdx="4" presStyleCnt="5" custScaleX="118131" custScaleY="35131" custLinFactNeighborX="-2161" custLinFactNeighborY="-247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419B87-9B40-4626-8E7A-83E7C5D52424}" srcId="{18E1A3DC-D047-4AE1-A3A9-6DF6C9569BFD}" destId="{6970B6A1-FA88-465B-9A88-A11815A809B4}" srcOrd="2" destOrd="0" parTransId="{3B8F8FD7-0EB9-4D2D-9932-92FD2CA89311}" sibTransId="{5390EAED-8317-4152-9A82-875C8A802710}"/>
    <dgm:cxn modelId="{C9E1C08D-6E63-4672-8F52-ACC88DA0147A}" type="presOf" srcId="{BA99C6E4-7C79-4509-B23C-9DAB91255F72}" destId="{60BAD4BD-0F9C-43D4-86AF-DF2EC5C06B95}" srcOrd="0" destOrd="0" presId="urn:microsoft.com/office/officeart/2005/8/layout/arrow2"/>
    <dgm:cxn modelId="{C6B78586-E5D8-464E-B28F-BE698DB20C3F}" type="presOf" srcId="{41FFE252-A94B-4413-B5D7-49B5DEEDF479}" destId="{F6198B57-281F-4C6B-BDF5-A053D311CB30}" srcOrd="0" destOrd="0" presId="urn:microsoft.com/office/officeart/2005/8/layout/arrow2"/>
    <dgm:cxn modelId="{70BA7EDC-9FC4-4F6E-AC79-73D7E4ACDC0A}" srcId="{18E1A3DC-D047-4AE1-A3A9-6DF6C9569BFD}" destId="{41FFE252-A94B-4413-B5D7-49B5DEEDF479}" srcOrd="1" destOrd="0" parTransId="{4F6C80DF-6630-4671-AA5E-BB042A4FEFC1}" sibTransId="{8E53A730-E28F-4137-BA46-D9D4FEE2F1BD}"/>
    <dgm:cxn modelId="{01568D05-5918-4FD6-9AA5-7DE43F9A4E64}" srcId="{18E1A3DC-D047-4AE1-A3A9-6DF6C9569BFD}" destId="{C4D0E8B2-554E-459F-8BD4-508E9AF4CD2C}" srcOrd="3" destOrd="0" parTransId="{B0A120A9-E5AA-4D93-86DC-CC91E239D8CB}" sibTransId="{A8589222-ECBF-4B6A-AA52-63468B4A2C13}"/>
    <dgm:cxn modelId="{9FC19D15-0FCC-49AF-9FB0-90DEA648B303}" type="presOf" srcId="{C4D0E8B2-554E-459F-8BD4-508E9AF4CD2C}" destId="{046ED557-FC1F-4E27-B94E-DB0AA0845BCC}" srcOrd="0" destOrd="0" presId="urn:microsoft.com/office/officeart/2005/8/layout/arrow2"/>
    <dgm:cxn modelId="{DB5DA833-E2B5-43CA-9F1C-9E11FEFCA0ED}" type="presOf" srcId="{D9A7E5BE-2BCE-4EAA-A369-BFF446A26FF7}" destId="{F9935369-94C9-4C48-8C7E-A69C54B58429}" srcOrd="0" destOrd="0" presId="urn:microsoft.com/office/officeart/2005/8/layout/arrow2"/>
    <dgm:cxn modelId="{1FB1CA26-F81C-438B-B30E-ED081285540D}" srcId="{18E1A3DC-D047-4AE1-A3A9-6DF6C9569BFD}" destId="{D9A7E5BE-2BCE-4EAA-A369-BFF446A26FF7}" srcOrd="0" destOrd="0" parTransId="{7887367F-DBBD-4083-B4BA-77920F265FAF}" sibTransId="{498578D4-200D-4D8E-B8B3-3A2121A5CD69}"/>
    <dgm:cxn modelId="{A801D9F9-632F-40AC-96EC-E8AA28E5730C}" srcId="{18E1A3DC-D047-4AE1-A3A9-6DF6C9569BFD}" destId="{BA99C6E4-7C79-4509-B23C-9DAB91255F72}" srcOrd="4" destOrd="0" parTransId="{457A7656-2C16-49BB-BE9A-0FBC61D7187D}" sibTransId="{FA79B532-676A-4025-9FF2-45BD95FA3977}"/>
    <dgm:cxn modelId="{BD73469C-094A-415A-8366-950C54ECCEC0}" type="presOf" srcId="{18E1A3DC-D047-4AE1-A3A9-6DF6C9569BFD}" destId="{808EE401-F298-4DAE-B779-203230F1EDD7}" srcOrd="0" destOrd="0" presId="urn:microsoft.com/office/officeart/2005/8/layout/arrow2"/>
    <dgm:cxn modelId="{409E8033-C054-4816-9C95-1972C34BD005}" type="presOf" srcId="{6970B6A1-FA88-465B-9A88-A11815A809B4}" destId="{86F61D6E-042C-46AD-8627-26F9D2957335}" srcOrd="0" destOrd="0" presId="urn:microsoft.com/office/officeart/2005/8/layout/arrow2"/>
    <dgm:cxn modelId="{F2B55DB8-B28A-4A81-B99F-4B1770312C94}" type="presParOf" srcId="{808EE401-F298-4DAE-B779-203230F1EDD7}" destId="{679D6069-B216-45D1-A4F8-728792DDB62A}" srcOrd="0" destOrd="0" presId="urn:microsoft.com/office/officeart/2005/8/layout/arrow2"/>
    <dgm:cxn modelId="{2C1A8F82-3B65-4202-8BF8-39DCCF741FD1}" type="presParOf" srcId="{808EE401-F298-4DAE-B779-203230F1EDD7}" destId="{A786AF60-4350-4F89-89F7-6C6C5309D77B}" srcOrd="1" destOrd="0" presId="urn:microsoft.com/office/officeart/2005/8/layout/arrow2"/>
    <dgm:cxn modelId="{BFA0CE39-2A41-47FA-840A-0F06FD534C3A}" type="presParOf" srcId="{A786AF60-4350-4F89-89F7-6C6C5309D77B}" destId="{64A97C35-3AE0-49D8-BA96-D9F967834CB6}" srcOrd="0" destOrd="0" presId="urn:microsoft.com/office/officeart/2005/8/layout/arrow2"/>
    <dgm:cxn modelId="{F3A01E3E-F70A-48D3-92BE-5224DB98320F}" type="presParOf" srcId="{A786AF60-4350-4F89-89F7-6C6C5309D77B}" destId="{F9935369-94C9-4C48-8C7E-A69C54B58429}" srcOrd="1" destOrd="0" presId="urn:microsoft.com/office/officeart/2005/8/layout/arrow2"/>
    <dgm:cxn modelId="{FEF9257F-D24A-45C1-A098-F199A08F93C0}" type="presParOf" srcId="{A786AF60-4350-4F89-89F7-6C6C5309D77B}" destId="{4A29EE17-EBFB-42A3-8921-F6C5D265E63B}" srcOrd="2" destOrd="0" presId="urn:microsoft.com/office/officeart/2005/8/layout/arrow2"/>
    <dgm:cxn modelId="{D920F83D-7A55-4582-B389-0E2D48403E05}" type="presParOf" srcId="{A786AF60-4350-4F89-89F7-6C6C5309D77B}" destId="{F6198B57-281F-4C6B-BDF5-A053D311CB30}" srcOrd="3" destOrd="0" presId="urn:microsoft.com/office/officeart/2005/8/layout/arrow2"/>
    <dgm:cxn modelId="{C7FE7F6B-32F8-4790-B6B6-7644A1C0B8D8}" type="presParOf" srcId="{A786AF60-4350-4F89-89F7-6C6C5309D77B}" destId="{458D1145-09F3-4403-BA44-DB4195C487A2}" srcOrd="4" destOrd="0" presId="urn:microsoft.com/office/officeart/2005/8/layout/arrow2"/>
    <dgm:cxn modelId="{7D62FA47-AAF4-4598-A117-851BAB70B3B6}" type="presParOf" srcId="{A786AF60-4350-4F89-89F7-6C6C5309D77B}" destId="{86F61D6E-042C-46AD-8627-26F9D2957335}" srcOrd="5" destOrd="0" presId="urn:microsoft.com/office/officeart/2005/8/layout/arrow2"/>
    <dgm:cxn modelId="{4AB2186F-EE8C-4E4F-8F77-8B87E782F906}" type="presParOf" srcId="{A786AF60-4350-4F89-89F7-6C6C5309D77B}" destId="{5F32D90D-6970-488E-A781-AD19283B9009}" srcOrd="6" destOrd="0" presId="urn:microsoft.com/office/officeart/2005/8/layout/arrow2"/>
    <dgm:cxn modelId="{F8412AFE-3E41-4A86-ADD3-60F2E3D29CF2}" type="presParOf" srcId="{A786AF60-4350-4F89-89F7-6C6C5309D77B}" destId="{046ED557-FC1F-4E27-B94E-DB0AA0845BCC}" srcOrd="7" destOrd="0" presId="urn:microsoft.com/office/officeart/2005/8/layout/arrow2"/>
    <dgm:cxn modelId="{15FD67B9-F577-41EB-BC67-2E8A67B355BD}" type="presParOf" srcId="{A786AF60-4350-4F89-89F7-6C6C5309D77B}" destId="{155A9EA4-9D96-4721-A6E3-7D98123DC26E}" srcOrd="8" destOrd="0" presId="urn:microsoft.com/office/officeart/2005/8/layout/arrow2"/>
    <dgm:cxn modelId="{0C32BFB3-582E-4A63-A392-52A8E2800118}" type="presParOf" srcId="{A786AF60-4350-4F89-89F7-6C6C5309D77B}" destId="{60BAD4BD-0F9C-43D4-86AF-DF2EC5C06B95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9D6069-B216-45D1-A4F8-728792DDB62A}">
      <dsp:nvSpPr>
        <dsp:cNvPr id="0" name=""/>
        <dsp:cNvSpPr/>
      </dsp:nvSpPr>
      <dsp:spPr>
        <a:xfrm>
          <a:off x="389633" y="0"/>
          <a:ext cx="7242812" cy="4526757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A97C35-3AE0-49D8-BA96-D9F967834CB6}">
      <dsp:nvSpPr>
        <dsp:cNvPr id="0" name=""/>
        <dsp:cNvSpPr/>
      </dsp:nvSpPr>
      <dsp:spPr>
        <a:xfrm>
          <a:off x="1103050" y="3366097"/>
          <a:ext cx="166584" cy="16658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935369-94C9-4C48-8C7E-A69C54B58429}">
      <dsp:nvSpPr>
        <dsp:cNvPr id="0" name=""/>
        <dsp:cNvSpPr/>
      </dsp:nvSpPr>
      <dsp:spPr>
        <a:xfrm>
          <a:off x="1229741" y="3494881"/>
          <a:ext cx="1423990" cy="833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27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>
                  <a:lumMod val="50000"/>
                </a:schemeClr>
              </a:solidFill>
            </a:rPr>
            <a:t>Common Requirements</a:t>
          </a:r>
          <a:endParaRPr lang="en-US" sz="18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1229741" y="3494881"/>
        <a:ext cx="1423990" cy="833980"/>
      </dsp:txXfrm>
    </dsp:sp>
    <dsp:sp modelId="{4A29EE17-EBFB-42A3-8921-F6C5D265E63B}">
      <dsp:nvSpPr>
        <dsp:cNvPr id="0" name=""/>
        <dsp:cNvSpPr/>
      </dsp:nvSpPr>
      <dsp:spPr>
        <a:xfrm>
          <a:off x="2004781" y="2499675"/>
          <a:ext cx="260741" cy="26074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198B57-281F-4C6B-BDF5-A053D311CB30}">
      <dsp:nvSpPr>
        <dsp:cNvPr id="0" name=""/>
        <dsp:cNvSpPr/>
      </dsp:nvSpPr>
      <dsp:spPr>
        <a:xfrm>
          <a:off x="2220335" y="2621767"/>
          <a:ext cx="1202306" cy="624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61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>
                  <a:lumMod val="50000"/>
                </a:schemeClr>
              </a:solidFill>
            </a:rPr>
            <a:t>Consistent Messages</a:t>
          </a:r>
          <a:endParaRPr lang="en-US" sz="18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2220335" y="2621767"/>
        <a:ext cx="1202306" cy="624226"/>
      </dsp:txXfrm>
    </dsp:sp>
    <dsp:sp modelId="{458D1145-09F3-4403-BA44-DB4195C487A2}">
      <dsp:nvSpPr>
        <dsp:cNvPr id="0" name=""/>
        <dsp:cNvSpPr/>
      </dsp:nvSpPr>
      <dsp:spPr>
        <a:xfrm>
          <a:off x="3163631" y="1808892"/>
          <a:ext cx="347655" cy="34765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F61D6E-042C-46AD-8627-26F9D2957335}">
      <dsp:nvSpPr>
        <dsp:cNvPr id="0" name=""/>
        <dsp:cNvSpPr/>
      </dsp:nvSpPr>
      <dsp:spPr>
        <a:xfrm>
          <a:off x="3439544" y="2082013"/>
          <a:ext cx="1397862" cy="539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215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>
                  <a:lumMod val="50000"/>
                </a:schemeClr>
              </a:solidFill>
            </a:rPr>
            <a:t>Leveraged Resources</a:t>
          </a:r>
          <a:endParaRPr lang="en-US" sz="18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3439544" y="2082013"/>
        <a:ext cx="1397862" cy="539743"/>
      </dsp:txXfrm>
    </dsp:sp>
    <dsp:sp modelId="{5F32D90D-6970-488E-A781-AD19283B9009}">
      <dsp:nvSpPr>
        <dsp:cNvPr id="0" name=""/>
        <dsp:cNvSpPr/>
      </dsp:nvSpPr>
      <dsp:spPr>
        <a:xfrm>
          <a:off x="4510794" y="1269302"/>
          <a:ext cx="449054" cy="44905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6ED557-FC1F-4E27-B94E-DB0AA0845BCC}">
      <dsp:nvSpPr>
        <dsp:cNvPr id="0" name=""/>
        <dsp:cNvSpPr/>
      </dsp:nvSpPr>
      <dsp:spPr>
        <a:xfrm>
          <a:off x="4772665" y="1666085"/>
          <a:ext cx="1448562" cy="777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945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>
                  <a:lumMod val="50000"/>
                </a:schemeClr>
              </a:solidFill>
            </a:rPr>
            <a:t>Aggregated Markets</a:t>
          </a:r>
          <a:endParaRPr lang="en-US" sz="18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4772665" y="1666085"/>
        <a:ext cx="1448562" cy="777066"/>
      </dsp:txXfrm>
    </dsp:sp>
    <dsp:sp modelId="{155A9EA4-9D96-4721-A6E3-7D98123DC26E}">
      <dsp:nvSpPr>
        <dsp:cNvPr id="0" name=""/>
        <dsp:cNvSpPr/>
      </dsp:nvSpPr>
      <dsp:spPr>
        <a:xfrm>
          <a:off x="5897793" y="908973"/>
          <a:ext cx="572182" cy="57218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BAD4BD-0F9C-43D4-86AF-DF2EC5C06B95}">
      <dsp:nvSpPr>
        <dsp:cNvPr id="0" name=""/>
        <dsp:cNvSpPr/>
      </dsp:nvSpPr>
      <dsp:spPr>
        <a:xfrm>
          <a:off x="6021261" y="1451288"/>
          <a:ext cx="1711201" cy="1170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3187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>
                  <a:lumMod val="50000"/>
                </a:schemeClr>
              </a:solidFill>
            </a:rPr>
            <a:t>Consistent Measurement &amp; Reporting </a:t>
          </a:r>
          <a:endParaRPr lang="en-US" sz="18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6021261" y="1451288"/>
        <a:ext cx="1711201" cy="11704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170239" cy="479425"/>
          </a:xfrm>
          <a:prstGeom prst="rect">
            <a:avLst/>
          </a:prstGeom>
        </p:spPr>
        <p:txBody>
          <a:bodyPr vert="horz" wrap="square" lIns="96636" tIns="48319" rIns="96636" bIns="48319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6" y="3"/>
            <a:ext cx="3170239" cy="479425"/>
          </a:xfrm>
          <a:prstGeom prst="rect">
            <a:avLst/>
          </a:prstGeom>
        </p:spPr>
        <p:txBody>
          <a:bodyPr vert="horz" wrap="square" lIns="96636" tIns="48319" rIns="96636" bIns="48319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A21618C0-D3E4-4D2E-9D0E-3F0076E527F2}" type="datetime1">
              <a:rPr lang="en-US"/>
              <a:pPr>
                <a:defRPr/>
              </a:pPr>
              <a:t>2/14/2013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90"/>
            <a:ext cx="3170239" cy="479425"/>
          </a:xfrm>
          <a:prstGeom prst="rect">
            <a:avLst/>
          </a:prstGeom>
        </p:spPr>
        <p:txBody>
          <a:bodyPr vert="horz" wrap="square" lIns="96636" tIns="48319" rIns="96636" bIns="48319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6" y="9120190"/>
            <a:ext cx="3170239" cy="479425"/>
          </a:xfrm>
          <a:prstGeom prst="rect">
            <a:avLst/>
          </a:prstGeom>
        </p:spPr>
        <p:txBody>
          <a:bodyPr vert="horz" wrap="square" lIns="96636" tIns="48319" rIns="96636" bIns="48319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A72EEEA4-25FF-4969-9DA0-2D5219D769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35884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170239" cy="479425"/>
          </a:xfrm>
          <a:prstGeom prst="rect">
            <a:avLst/>
          </a:prstGeom>
        </p:spPr>
        <p:txBody>
          <a:bodyPr vert="horz" wrap="square" lIns="96636" tIns="48319" rIns="96636" bIns="48319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6" y="3"/>
            <a:ext cx="3170239" cy="479425"/>
          </a:xfrm>
          <a:prstGeom prst="rect">
            <a:avLst/>
          </a:prstGeom>
        </p:spPr>
        <p:txBody>
          <a:bodyPr vert="horz" wrap="square" lIns="96636" tIns="48319" rIns="96636" bIns="48319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866470A7-4A9D-4ED2-88A1-C039C531F1F2}" type="datetime1">
              <a:rPr lang="en-US"/>
              <a:pPr>
                <a:defRPr/>
              </a:pPr>
              <a:t>2/14/2013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0325" y="720725"/>
            <a:ext cx="4654550" cy="3597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6636" tIns="48319" rIns="96636" bIns="4831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40" y="4560891"/>
            <a:ext cx="5851525" cy="4319587"/>
          </a:xfrm>
          <a:prstGeom prst="rect">
            <a:avLst/>
          </a:prstGeom>
        </p:spPr>
        <p:txBody>
          <a:bodyPr vert="horz" wrap="square" lIns="96636" tIns="48319" rIns="96636" bIns="4831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20190"/>
            <a:ext cx="3170239" cy="479425"/>
          </a:xfrm>
          <a:prstGeom prst="rect">
            <a:avLst/>
          </a:prstGeom>
        </p:spPr>
        <p:txBody>
          <a:bodyPr vert="horz" wrap="square" lIns="96636" tIns="48319" rIns="96636" bIns="48319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6" y="9120190"/>
            <a:ext cx="3170239" cy="479425"/>
          </a:xfrm>
          <a:prstGeom prst="rect">
            <a:avLst/>
          </a:prstGeom>
        </p:spPr>
        <p:txBody>
          <a:bodyPr vert="horz" wrap="square" lIns="96636" tIns="48319" rIns="96636" bIns="48319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35FA4BBA-B513-494A-9BFA-23953C412B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66002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50800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508000" algn="l" defTabSz="50800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pitchFamily="-108" charset="-128"/>
        <a:cs typeface="ＭＳ Ｐゴシック"/>
      </a:defRPr>
    </a:lvl2pPr>
    <a:lvl3pPr marL="1017588" algn="l" defTabSz="50800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pitchFamily="-108" charset="-128"/>
        <a:cs typeface="ＭＳ Ｐゴシック"/>
      </a:defRPr>
    </a:lvl3pPr>
    <a:lvl4pPr marL="1527175" algn="l" defTabSz="50800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pitchFamily="-108" charset="-128"/>
        <a:cs typeface="ＭＳ Ｐゴシック"/>
      </a:defRPr>
    </a:lvl4pPr>
    <a:lvl5pPr marL="2036763" algn="l" defTabSz="50800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pitchFamily="-108" charset="-128"/>
        <a:cs typeface="ＭＳ Ｐゴシック"/>
      </a:defRPr>
    </a:lvl5pPr>
    <a:lvl6pPr marL="2547061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E6C858-AA9E-4E52-A34B-E4F75B3A3B71}" type="slidenum">
              <a:rPr lang="en-US" smtClean="0"/>
              <a:pPr>
                <a:defRPr/>
              </a:pPr>
              <a:t>0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98143" indent="-398143" defTabSz="530861" eaLnBrk="1" hangingPunct="1">
              <a:spcBef>
                <a:spcPct val="20000"/>
              </a:spcBef>
              <a:defRPr/>
            </a:pPr>
            <a:endParaRPr lang="en-US" sz="1500" dirty="0">
              <a:latin typeface="Trebuchet MS"/>
              <a:cs typeface="Trebuchet 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E6C858-AA9E-4E52-A34B-E4F75B3A3B7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FA4BBA-B513-494A-9BFA-23953C412B2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 lnSpcReduction="10000"/>
          </a:bodyPr>
          <a:lstStyle/>
          <a:p>
            <a:pPr lvl="0"/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E6C858-AA9E-4E52-A34B-E4F75B3A3B7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14023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FA4BBA-B513-494A-9BFA-23953C412B2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8505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D06D6EA-5D17-4A0F-9D47-5B68B267EA2D}" type="slidenum">
              <a:rPr lang="en-US" smtClean="0">
                <a:ea typeface="ＭＳ Ｐゴシック" pitchFamily="34" charset="-128"/>
              </a:rPr>
              <a:pPr/>
              <a:t>2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530886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FA4BBA-B513-494A-9BFA-23953C412B2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FA4BBA-B513-494A-9BFA-23953C412B2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FA4BBA-B513-494A-9BFA-23953C412B2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36669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530886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E6C858-AA9E-4E52-A34B-E4F75B3A3B7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E6C858-AA9E-4E52-A34B-E4F75B3A3B7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FA4BBA-B513-494A-9BFA-23953C412B2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C016E-1ED0-48FC-92FB-68AB02D7CEAE}" type="datetime1">
              <a:rPr lang="en-US"/>
              <a:pPr>
                <a:defRPr/>
              </a:pPr>
              <a:t>2/14/2013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28017-C425-4283-B62E-1B56F2290A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4088D-BE6B-44EF-AF73-62B576ED2B6A}" type="datetime1">
              <a:rPr lang="en-US"/>
              <a:pPr>
                <a:defRPr/>
              </a:pPr>
              <a:t>2/14/2013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4CC35-7BD4-4E56-8586-2D07CA7037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7"/>
            <a:ext cx="226314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7"/>
            <a:ext cx="662178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D45B9-895E-4812-8094-E7591CF90BE8}" type="datetime1">
              <a:rPr lang="en-US"/>
              <a:pPr>
                <a:defRPr/>
              </a:pPr>
              <a:t>2/14/2013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59143-44C0-4310-987C-79965AD7E5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0DC1E-34BD-417F-AD8F-24A6AE77FA12}" type="datetime1">
              <a:rPr lang="en-US"/>
              <a:pPr>
                <a:defRPr/>
              </a:pPr>
              <a:t>2/14/2013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D3906-1B4B-47B4-8D80-BEF3998FF9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C978F-B2A2-4D4C-916E-3638BBAE9546}" type="datetime1">
              <a:rPr lang="en-US"/>
              <a:pPr>
                <a:defRPr/>
              </a:pPr>
              <a:t>2/14/2013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1FA1B-08BB-4088-8586-08BEEA9BA1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8071C-8AA6-4748-8A9F-C5B54D6B3CBF}" type="datetime1">
              <a:rPr lang="en-US"/>
              <a:pPr>
                <a:defRPr/>
              </a:pPr>
              <a:t>2/14/2013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700E0-79E2-487E-82AE-B0974CE1FF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1A83A-27DF-4543-BD80-96D476B81A31}" type="datetime1">
              <a:rPr lang="en-US"/>
              <a:pPr>
                <a:defRPr/>
              </a:pPr>
              <a:t>2/14/2013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AEBC8-E87F-4AD6-A16C-0BD9747A05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6F630-EE00-4551-B20E-7E12781EA59D}" type="datetime1">
              <a:rPr lang="en-US"/>
              <a:pPr>
                <a:defRPr/>
              </a:pPr>
              <a:t>2/14/2013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F042E-6236-4591-950E-EA8BB5B2D0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54560-BFAB-4021-9165-36764EBA9345}" type="datetime1">
              <a:rPr lang="en-US"/>
              <a:pPr>
                <a:defRPr/>
              </a:pPr>
              <a:t>2/14/2013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A5A59-5F28-41D6-9371-6737798610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F3F90-B0C9-4073-B1C8-2AAE7797DD9F}" type="datetime1">
              <a:rPr lang="en-US"/>
              <a:pPr>
                <a:defRPr/>
              </a:pPr>
              <a:t>2/14/2013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5A76F-A86E-4844-947F-70BD47C272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1E2DD-DA6E-4972-86E5-D5D56C524CA4}" type="datetime1">
              <a:rPr lang="en-US"/>
              <a:pPr>
                <a:defRPr/>
              </a:pPr>
              <a:t>2/14/2013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EA7F3-1A26-4519-81EA-9456A6F140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POWERPOINTinner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69875"/>
            <a:ext cx="10058400" cy="750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503238" y="311150"/>
            <a:ext cx="90519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3238" y="1812925"/>
            <a:ext cx="9051925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3238" y="7204075"/>
            <a:ext cx="2346325" cy="414338"/>
          </a:xfrm>
          <a:prstGeom prst="rect">
            <a:avLst/>
          </a:prstGeom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0DA30E7-C83F-445A-BB2C-6FBB7CF9D551}" type="datetime1">
              <a:rPr lang="en-US"/>
              <a:pPr>
                <a:defRPr/>
              </a:pPr>
              <a:t>2/14/2013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938" y="7204075"/>
            <a:ext cx="3184525" cy="414338"/>
          </a:xfrm>
          <a:prstGeom prst="rect">
            <a:avLst/>
          </a:prstGeom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ctr">
              <a:defRPr sz="13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838" y="7204075"/>
            <a:ext cx="2346325" cy="414338"/>
          </a:xfrm>
          <a:prstGeom prst="rect">
            <a:avLst/>
          </a:prstGeom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4DFD0916-E0E3-477A-8A41-3FF0812B92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defTabSz="508000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accent1"/>
          </a:solidFill>
          <a:latin typeface="Trebuchet MS"/>
          <a:ea typeface="ＭＳ Ｐゴシック" pitchFamily="-108" charset="-128"/>
          <a:cs typeface="Trebuchet MS"/>
        </a:defRPr>
      </a:lvl1pPr>
      <a:lvl2pPr algn="l" defTabSz="5080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charset="0"/>
          <a:ea typeface="ＭＳ Ｐゴシック" pitchFamily="-108" charset="-128"/>
          <a:cs typeface="Trebuchet MS" charset="0"/>
        </a:defRPr>
      </a:lvl2pPr>
      <a:lvl3pPr algn="l" defTabSz="5080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charset="0"/>
          <a:ea typeface="ＭＳ Ｐゴシック" pitchFamily="-108" charset="-128"/>
          <a:cs typeface="Trebuchet MS" charset="0"/>
        </a:defRPr>
      </a:lvl3pPr>
      <a:lvl4pPr algn="l" defTabSz="5080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charset="0"/>
          <a:ea typeface="ＭＳ Ｐゴシック" pitchFamily="-108" charset="-128"/>
          <a:cs typeface="Trebuchet MS" charset="0"/>
        </a:defRPr>
      </a:lvl4pPr>
      <a:lvl5pPr algn="l" defTabSz="5080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charset="0"/>
          <a:ea typeface="ＭＳ Ｐゴシック" pitchFamily="-108" charset="-128"/>
          <a:cs typeface="Trebuchet MS" charset="0"/>
        </a:defRPr>
      </a:lvl5pPr>
      <a:lvl6pPr marL="509412" algn="ctr" defTabSz="509412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1018824" algn="ctr" defTabSz="509412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528237" algn="ctr" defTabSz="509412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2037649" algn="ctr" defTabSz="509412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81000" indent="-381000" algn="l" defTabSz="5080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rebuchet MS"/>
          <a:ea typeface="ＭＳ Ｐゴシック" pitchFamily="-108" charset="-128"/>
          <a:cs typeface="Trebuchet MS"/>
        </a:defRPr>
      </a:lvl1pPr>
      <a:lvl2pPr marL="827088" indent="-317500" algn="l" defTabSz="5080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Trebuchet MS"/>
          <a:ea typeface="ＭＳ Ｐゴシック" pitchFamily="-108" charset="-128"/>
          <a:cs typeface="Trebuchet MS"/>
        </a:defRPr>
      </a:lvl2pPr>
      <a:lvl3pPr marL="1273175" indent="-254000" algn="l" defTabSz="5080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Trebuchet MS"/>
          <a:ea typeface="ＭＳ Ｐゴシック" pitchFamily="-108" charset="-128"/>
          <a:cs typeface="Trebuchet MS"/>
        </a:defRPr>
      </a:lvl3pPr>
      <a:lvl4pPr marL="1782763" indent="-254000" algn="l" defTabSz="5080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rebuchet MS"/>
          <a:ea typeface="ＭＳ Ｐゴシック" pitchFamily="-108" charset="-128"/>
          <a:cs typeface="Trebuchet MS"/>
        </a:defRPr>
      </a:lvl4pPr>
      <a:lvl5pPr marL="2292350" indent="-254000" algn="l" defTabSz="5080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rebuchet MS"/>
          <a:ea typeface="ＭＳ Ｐゴシック" pitchFamily="-108" charset="-128"/>
          <a:cs typeface="Trebuchet MS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neep.org/emv-foru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neep-reed.org/" TargetMode="External"/><Relationship Id="rId4" Type="http://schemas.openxmlformats.org/officeDocument/2006/relationships/hyperlink" Target="http://neep.org/uploads/EMV%20Forum/EMV%20Products/EMV%20Forum%20Statewide%20EE%20Reporting%20Guidelines%2012-30-10.pdf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neep.org/emv-forum" TargetMode="External"/><Relationship Id="rId3" Type="http://schemas.openxmlformats.org/officeDocument/2006/relationships/hyperlink" Target="http://www.neep.org/" TargetMode="External"/><Relationship Id="rId7" Type="http://schemas.openxmlformats.org/officeDocument/2006/relationships/hyperlink" Target="http://neep.org/public-policy/policy-outreach-and-analysis/2012-regional-roundup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eep.org/public-policy/1/78/Policy-Outreach-Analysis" TargetMode="External"/><Relationship Id="rId5" Type="http://schemas.openxmlformats.org/officeDocument/2006/relationships/hyperlink" Target="http://www.energyefficiencymatters.org/" TargetMode="External"/><Relationship Id="rId4" Type="http://schemas.openxmlformats.org/officeDocument/2006/relationships/hyperlink" Target="http://neep.org/news/newsletters/policy-highlights" TargetMode="External"/><Relationship Id="rId9" Type="http://schemas.openxmlformats.org/officeDocument/2006/relationships/hyperlink" Target="http://neep.org/public-policy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coakley@neep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eep.org/uploads/EMV%20Forum/Calendars/Synapse%20EE%20in%20System%20Forecasting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 descr="NEEP_POWERPOINTCOV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30187"/>
            <a:ext cx="10058400" cy="800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itle 1"/>
          <p:cNvSpPr>
            <a:spLocks noGrp="1"/>
          </p:cNvSpPr>
          <p:nvPr>
            <p:ph type="ctrTitle"/>
          </p:nvPr>
        </p:nvSpPr>
        <p:spPr>
          <a:xfrm>
            <a:off x="549275" y="3581402"/>
            <a:ext cx="8956675" cy="13716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latin typeface="Trebuchet MS" pitchFamily="34" charset="0"/>
                <a:ea typeface="ＭＳ Ｐゴシック" pitchFamily="34" charset="-128"/>
                <a:cs typeface="Trebuchet MS" pitchFamily="34" charset="0"/>
              </a:rPr>
              <a:t>Trends in New England Energy Efficiency Policy New England Restructuring Roundtable</a:t>
            </a:r>
            <a:endParaRPr lang="en-US" sz="2800" dirty="0">
              <a:latin typeface="Trebuchet MS" pitchFamily="34" charset="0"/>
              <a:ea typeface="ＭＳ Ｐゴシック"/>
              <a:cs typeface="Trebuchet MS" pitchFamily="34" charset="0"/>
            </a:endParaRPr>
          </a:p>
        </p:txBody>
      </p:sp>
      <p:sp>
        <p:nvSpPr>
          <p:cNvPr id="17411" name="Subtitle 2"/>
          <p:cNvSpPr>
            <a:spLocks noGrp="1"/>
          </p:cNvSpPr>
          <p:nvPr>
            <p:ph type="subTitle" idx="1"/>
          </p:nvPr>
        </p:nvSpPr>
        <p:spPr>
          <a:xfrm>
            <a:off x="549275" y="4953000"/>
            <a:ext cx="8956675" cy="1036637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1"/>
                </a:solidFill>
                <a:latin typeface="Trebuchet MS" pitchFamily="34" charset="0"/>
                <a:ea typeface="ＭＳ Ｐゴシック"/>
                <a:cs typeface="Trebuchet MS" pitchFamily="34" charset="0"/>
              </a:rPr>
              <a:t>Sue Coakley, Executive Director</a:t>
            </a:r>
          </a:p>
          <a:p>
            <a:r>
              <a:rPr lang="en-US" sz="2800" dirty="0" smtClean="0">
                <a:solidFill>
                  <a:schemeClr val="accent1"/>
                </a:solidFill>
                <a:latin typeface="Trebuchet MS" pitchFamily="34" charset="0"/>
                <a:ea typeface="ＭＳ Ｐゴシック"/>
                <a:cs typeface="Trebuchet MS" pitchFamily="34" charset="0"/>
              </a:rPr>
              <a:t>Northeast Energy Efficiency Partnerships (NEEP)</a:t>
            </a:r>
          </a:p>
          <a:p>
            <a:r>
              <a:rPr lang="en-US" sz="2800" dirty="0" smtClean="0">
                <a:solidFill>
                  <a:schemeClr val="accent1"/>
                </a:solidFill>
                <a:latin typeface="Trebuchet MS" pitchFamily="34" charset="0"/>
                <a:ea typeface="ＭＳ Ｐゴシック"/>
                <a:cs typeface="Trebuchet MS" pitchFamily="34" charset="0"/>
              </a:rPr>
              <a:t>February 15, 2013</a:t>
            </a:r>
            <a:endParaRPr lang="en-US" sz="2800" dirty="0">
              <a:solidFill>
                <a:schemeClr val="accent1"/>
              </a:solidFill>
              <a:latin typeface="Trebuchet MS" pitchFamily="34" charset="0"/>
              <a:ea typeface="ＭＳ Ｐゴシック"/>
              <a:cs typeface="Trebuchet MS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F5355-F4CD-4B48-BCBC-7FC0B45B978E}" type="slidenum">
              <a:rPr lang="en-US" smtClean="0"/>
              <a:pPr>
                <a:defRPr/>
              </a:pPr>
              <a:t>0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1FA1B0"/>
                </a:solidFill>
              </a:rPr>
              <a:t>Electric ENERGY Savings 2010-2012 </a:t>
            </a:r>
            <a:br>
              <a:rPr lang="en-US" sz="2800" dirty="0" smtClean="0">
                <a:solidFill>
                  <a:srgbClr val="1FA1B0"/>
                </a:solidFill>
              </a:rPr>
            </a:br>
            <a:r>
              <a:rPr lang="en-US" sz="2800" i="1" cap="none" dirty="0" smtClean="0">
                <a:solidFill>
                  <a:srgbClr val="1FA1B0"/>
                </a:solidFill>
              </a:rPr>
              <a:t>As percent of state retail electric sales</a:t>
            </a:r>
            <a:endParaRPr lang="en-US" sz="2800" i="1" dirty="0">
              <a:solidFill>
                <a:srgbClr val="1FA1B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876A4F3C-7DC8-4F66-8AC1-3276BC479F5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3206" y="1815152"/>
            <a:ext cx="3998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Content Placeholder 9"/>
          <p:cNvSpPr txBox="1">
            <a:spLocks/>
          </p:cNvSpPr>
          <p:nvPr/>
        </p:nvSpPr>
        <p:spPr bwMode="auto">
          <a:xfrm>
            <a:off x="503237" y="1606550"/>
            <a:ext cx="9051925" cy="525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marL="381000" marR="0" lvl="0" indent="-381000" algn="l" defTabSz="508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/>
              <a:ea typeface="ＭＳ Ｐゴシック" pitchFamily="-108" charset="-128"/>
              <a:cs typeface="Trebuchet MS"/>
            </a:endParaRPr>
          </a:p>
          <a:p>
            <a:pPr marL="381000" marR="0" lvl="0" indent="-381000" algn="l" defTabSz="508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/>
              <a:ea typeface="ＭＳ Ｐゴシック" pitchFamily="-108" charset="-128"/>
              <a:cs typeface="Trebuchet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3206" y="6534834"/>
            <a:ext cx="9174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Policy is driving efficiency to make up a growing portion of our electricity resource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L</a:t>
            </a:r>
            <a:r>
              <a:rPr lang="en-US" dirty="0" smtClean="0"/>
              <a:t>eading states achieving savings of 1.5 to 2 percent of their annual electric sales.</a:t>
            </a: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xmlns="" val="2467384999"/>
              </p:ext>
            </p:extLst>
          </p:nvPr>
        </p:nvGraphicFramePr>
        <p:xfrm>
          <a:off x="636495" y="1606550"/>
          <a:ext cx="8736105" cy="4469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45357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533400"/>
            <a:ext cx="9051925" cy="762000"/>
          </a:xfrm>
        </p:spPr>
        <p:txBody>
          <a:bodyPr/>
          <a:lstStyle/>
          <a:p>
            <a:r>
              <a:rPr lang="en-US" dirty="0">
                <a:solidFill>
                  <a:srgbClr val="1FA1B0"/>
                </a:solidFill>
                <a:latin typeface="Trebuchet MS" pitchFamily="34" charset="0"/>
              </a:rPr>
              <a:t>CHALLENGES </a:t>
            </a:r>
            <a:r>
              <a:rPr lang="en-US" dirty="0" smtClean="0">
                <a:solidFill>
                  <a:srgbClr val="1FA1B0"/>
                </a:solidFill>
                <a:latin typeface="Trebuchet MS" pitchFamily="34" charset="0"/>
              </a:rPr>
              <a:t>AHEAD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defTabSz="1018824" fontAlgn="auto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è"/>
              <a:defRPr/>
            </a:pPr>
            <a:r>
              <a:rPr lang="en-US" sz="2800" dirty="0">
                <a:latin typeface="Trebuchet MS" pitchFamily="34" charset="0"/>
              </a:rPr>
              <a:t>Savings goals are rising while baselines are also rising because of building energy codes &amp; standards</a:t>
            </a:r>
          </a:p>
          <a:p>
            <a:pPr marL="457200" indent="-457200" defTabSz="1018824" fontAlgn="auto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è"/>
              <a:defRPr/>
            </a:pPr>
            <a:r>
              <a:rPr lang="en-US" sz="2800" dirty="0">
                <a:latin typeface="Trebuchet MS" pitchFamily="34" charset="0"/>
              </a:rPr>
              <a:t>Benefit-cost ratios may fall, but still remain significantly above 1.0</a:t>
            </a:r>
          </a:p>
          <a:p>
            <a:pPr marL="457200" indent="-457200" defTabSz="1018824" fontAlgn="auto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è"/>
              <a:defRPr/>
            </a:pPr>
            <a:r>
              <a:rPr lang="en-US" sz="2800" dirty="0">
                <a:latin typeface="Trebuchet MS" pitchFamily="34" charset="0"/>
              </a:rPr>
              <a:t>Must grapple with problems with cost-effectiveness screenings</a:t>
            </a:r>
          </a:p>
          <a:p>
            <a:pPr marL="457200" indent="-457200" defTabSz="1018824" fontAlgn="auto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è"/>
              <a:defRPr/>
            </a:pPr>
            <a:r>
              <a:rPr lang="en-US" sz="2800" b="1" dirty="0">
                <a:latin typeface="Trebuchet MS" pitchFamily="34" charset="0"/>
              </a:rPr>
              <a:t>Accountability:</a:t>
            </a:r>
            <a:r>
              <a:rPr lang="en-US" sz="2800" dirty="0">
                <a:latin typeface="Trebuchet MS" pitchFamily="34" charset="0"/>
              </a:rPr>
              <a:t> Need for better regional data: Regional Energy Efficiency Database (preview)</a:t>
            </a:r>
          </a:p>
          <a:p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8BFCC-8824-4672-8D6E-695F9F3351B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8386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503238" y="311150"/>
            <a:ext cx="9051925" cy="984249"/>
          </a:xfrm>
          <a:noFill/>
        </p:spPr>
        <p:txBody>
          <a:bodyPr/>
          <a:lstStyle/>
          <a:p>
            <a:pPr eaLnBrk="1" hangingPunct="1"/>
            <a:r>
              <a:rPr lang="en-US" cap="none" dirty="0" smtClean="0">
                <a:solidFill>
                  <a:srgbClr val="FFD200"/>
                </a:solidFill>
                <a:latin typeface="Trebuchet MS" pitchFamily="34" charset="0"/>
                <a:ea typeface="ＭＳ Ｐゴシック"/>
                <a:cs typeface="Trebuchet MS" pitchFamily="34" charset="0"/>
              </a:rPr>
              <a:t/>
            </a:r>
            <a:br>
              <a:rPr lang="en-US" cap="none" dirty="0" smtClean="0">
                <a:solidFill>
                  <a:srgbClr val="FFD200"/>
                </a:solidFill>
                <a:latin typeface="Trebuchet MS" pitchFamily="34" charset="0"/>
                <a:ea typeface="ＭＳ Ｐゴシック"/>
                <a:cs typeface="Trebuchet MS" pitchFamily="34" charset="0"/>
              </a:rPr>
            </a:br>
            <a:endParaRPr lang="en-US" cap="none" dirty="0" smtClean="0">
              <a:solidFill>
                <a:srgbClr val="FFD200"/>
              </a:solidFill>
              <a:latin typeface="Trebuchet MS" pitchFamily="34" charset="0"/>
              <a:ea typeface="ＭＳ Ｐゴシック"/>
              <a:cs typeface="Trebuchet MS" pitchFamily="34" charset="0"/>
            </a:endParaRPr>
          </a:p>
        </p:txBody>
      </p:sp>
      <p:sp>
        <p:nvSpPr>
          <p:cNvPr id="11267" name="Text Placeholder 6"/>
          <p:cNvSpPr>
            <a:spLocks noGrp="1"/>
          </p:cNvSpPr>
          <p:nvPr>
            <p:ph type="body" idx="4294967295"/>
          </p:nvPr>
        </p:nvSpPr>
        <p:spPr>
          <a:xfrm>
            <a:off x="503237" y="457201"/>
            <a:ext cx="7924800" cy="838198"/>
          </a:xfrm>
        </p:spPr>
        <p:txBody>
          <a:bodyPr anchor="b"/>
          <a:lstStyle/>
          <a:p>
            <a:pPr marL="0" indent="0" eaLnBrk="1" hangingPunct="1">
              <a:lnSpc>
                <a:spcPct val="80000"/>
              </a:lnSpc>
              <a:buFont typeface="Arial" pitchFamily="34" charset="0"/>
              <a:buNone/>
            </a:pPr>
            <a:endParaRPr lang="en-US" sz="3600" dirty="0" smtClean="0">
              <a:solidFill>
                <a:srgbClr val="1FA1B0"/>
              </a:solidFill>
              <a:latin typeface="Trebuchet MS" pitchFamily="34" charset="0"/>
              <a:ea typeface="ＭＳ Ｐゴシック"/>
              <a:cs typeface="Trebuchet MS" pitchFamily="34" charset="0"/>
            </a:endParaRPr>
          </a:p>
          <a:p>
            <a:pPr marL="0" indent="0" eaLnBrk="1" hangingPunct="1">
              <a:lnSpc>
                <a:spcPct val="80000"/>
              </a:lnSpc>
              <a:buFont typeface="Arial" pitchFamily="34" charset="0"/>
              <a:buNone/>
            </a:pPr>
            <a:endParaRPr lang="en-US" sz="3600" dirty="0" smtClean="0">
              <a:solidFill>
                <a:srgbClr val="1FA1B0"/>
              </a:solidFill>
              <a:latin typeface="Trebuchet MS" pitchFamily="34" charset="0"/>
              <a:ea typeface="ＭＳ Ｐゴシック"/>
              <a:cs typeface="Trebuchet MS" pitchFamily="34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3600" dirty="0" smtClean="0">
              <a:solidFill>
                <a:srgbClr val="1FA1B0"/>
              </a:solidFill>
              <a:latin typeface="Trebuchet MS" pitchFamily="34" charset="0"/>
              <a:ea typeface="ＭＳ Ｐゴシック"/>
              <a:cs typeface="Trebuchet MS" pitchFamily="34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3600" dirty="0" smtClean="0">
              <a:solidFill>
                <a:srgbClr val="1FA1B0"/>
              </a:solidFill>
              <a:latin typeface="Trebuchet MS" pitchFamily="34" charset="0"/>
              <a:ea typeface="ＭＳ Ｐゴシック"/>
              <a:cs typeface="Trebuchet MS" pitchFamily="34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3200" dirty="0" smtClean="0">
                <a:solidFill>
                  <a:srgbClr val="1FA1B0"/>
                </a:solidFill>
                <a:latin typeface="Trebuchet MS" pitchFamily="34" charset="0"/>
                <a:ea typeface="ＭＳ Ｐゴシック"/>
                <a:cs typeface="Trebuchet MS" pitchFamily="34" charset="0"/>
              </a:rPr>
              <a:t>REGIONAL EE DATABASE (REED) PREVIEW</a:t>
            </a:r>
          </a:p>
        </p:txBody>
      </p:sp>
      <p:sp>
        <p:nvSpPr>
          <p:cNvPr id="11269" name="Slide Number Placeholder 9"/>
          <p:cNvSpPr txBox="1">
            <a:spLocks noGrp="1"/>
          </p:cNvSpPr>
          <p:nvPr/>
        </p:nvSpPr>
        <p:spPr bwMode="auto">
          <a:xfrm>
            <a:off x="7208838" y="7204075"/>
            <a:ext cx="234632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 anchor="ctr"/>
          <a:lstStyle/>
          <a:p>
            <a:pPr algn="r"/>
            <a:fld id="{E4C71DB1-D641-4372-80F7-8DDB896E8DB8}" type="slidenum">
              <a:rPr lang="en-US" sz="1300">
                <a:solidFill>
                  <a:srgbClr val="898989"/>
                </a:solidFill>
                <a:latin typeface="Calibri" pitchFamily="34" charset="0"/>
              </a:rPr>
              <a:pPr algn="r"/>
              <a:t>11</a:t>
            </a:fld>
            <a:endParaRPr lang="en-US" sz="13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03237" y="1295399"/>
            <a:ext cx="9051925" cy="632301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381000" marR="0" lvl="0" indent="-381000" algn="l" defTabSz="5080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6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/>
              <a:ea typeface="ＭＳ Ｐゴシック" pitchFamily="-108" charset="-128"/>
              <a:cs typeface="Trebuchet MS"/>
            </a:endParaRPr>
          </a:p>
          <a:p>
            <a:pPr marL="827088" marR="0" lvl="1" indent="-317500" algn="l" defTabSz="5080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en-US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/>
              <a:ea typeface="ＭＳ Ｐゴシック" pitchFamily="-108" charset="-128"/>
              <a:cs typeface="Trebuchet MS"/>
            </a:endParaRPr>
          </a:p>
          <a:p>
            <a:pPr marL="381000" marR="0" lvl="0" indent="-381000" algn="l" defTabSz="5080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/>
              <a:ea typeface="ＭＳ Ｐゴシック" pitchFamily="-108" charset="-128"/>
              <a:cs typeface="Trebuchet M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03239" y="1524000"/>
            <a:ext cx="8793162" cy="5867400"/>
          </a:xfrm>
          <a:prstGeom prst="rect">
            <a:avLst/>
          </a:prstGeom>
        </p:spPr>
        <p:txBody>
          <a:bodyPr rtlCol="0">
            <a:normAutofit fontScale="92500"/>
          </a:bodyPr>
          <a:lstStyle/>
          <a:p>
            <a:pPr marL="0" lvl="1" indent="0"/>
            <a:r>
              <a:rPr lang="en-US" sz="2800" b="1" dirty="0" smtClean="0">
                <a:solidFill>
                  <a:schemeClr val="accent2"/>
                </a:solidFill>
                <a:latin typeface="Trebuchet MS" pitchFamily="34" charset="0"/>
                <a:cs typeface="Trebuchet MS" pitchFamily="34" charset="0"/>
              </a:rPr>
              <a:t>REED - </a:t>
            </a:r>
            <a:r>
              <a:rPr lang="en-US" sz="2800" dirty="0">
                <a:latin typeface="Trebuchet MS" pitchFamily="34" charset="0"/>
                <a:cs typeface="Trebuchet MS" pitchFamily="34" charset="0"/>
              </a:rPr>
              <a:t>A</a:t>
            </a:r>
            <a:r>
              <a:rPr lang="en-US" sz="2800" dirty="0" smtClean="0">
                <a:latin typeface="Trebuchet MS" pitchFamily="34" charset="0"/>
                <a:cs typeface="Trebuchet MS" pitchFamily="34" charset="0"/>
              </a:rPr>
              <a:t> product of the </a:t>
            </a:r>
            <a:r>
              <a:rPr lang="en-US" sz="2800" dirty="0" smtClean="0">
                <a:latin typeface="Trebuchet MS" pitchFamily="34" charset="0"/>
                <a:cs typeface="Trebuchet MS" pitchFamily="34" charset="0"/>
                <a:hlinkClick r:id="rId3"/>
              </a:rPr>
              <a:t>Regional Evaluation, Measurement and Verification Forum </a:t>
            </a:r>
            <a:r>
              <a:rPr lang="en-US" sz="2800" dirty="0" smtClean="0">
                <a:latin typeface="Trebuchet MS" pitchFamily="34" charset="0"/>
                <a:cs typeface="Trebuchet MS" pitchFamily="34" charset="0"/>
              </a:rPr>
              <a:t>that </a:t>
            </a:r>
            <a:r>
              <a:rPr lang="en-US" sz="2800" dirty="0" smtClean="0">
                <a:latin typeface="Trebuchet MS" pitchFamily="34" charset="0"/>
                <a:ea typeface="ＭＳ Ｐゴシック" pitchFamily="-108" charset="-128"/>
                <a:cs typeface="Trebuchet MS"/>
              </a:rPr>
              <a:t>builds on the </a:t>
            </a:r>
            <a:r>
              <a:rPr lang="en-US" sz="2800" i="1" dirty="0">
                <a:latin typeface="Trebuchet MS" pitchFamily="34" charset="0"/>
                <a:ea typeface="ＭＳ Ｐゴシック" pitchFamily="-108" charset="-128"/>
                <a:cs typeface="Trebuchet MS"/>
                <a:hlinkClick r:id="rId4"/>
              </a:rPr>
              <a:t>Common Statewide EE Reporting </a:t>
            </a:r>
            <a:r>
              <a:rPr lang="en-US" sz="2800" i="1" dirty="0" smtClean="0">
                <a:latin typeface="Trebuchet MS" pitchFamily="34" charset="0"/>
                <a:ea typeface="ＭＳ Ｐゴシック" pitchFamily="-108" charset="-128"/>
                <a:cs typeface="Trebuchet MS"/>
                <a:hlinkClick r:id="rId4"/>
              </a:rPr>
              <a:t>Guidelines</a:t>
            </a:r>
            <a:r>
              <a:rPr lang="en-US" sz="2800" i="1" dirty="0" smtClean="0">
                <a:latin typeface="Trebuchet MS" pitchFamily="34" charset="0"/>
                <a:ea typeface="ＭＳ Ｐゴシック" pitchFamily="-108" charset="-128"/>
                <a:cs typeface="Trebuchet MS"/>
              </a:rPr>
              <a:t>, </a:t>
            </a:r>
            <a:r>
              <a:rPr lang="en-US" sz="2800" dirty="0" smtClean="0">
                <a:latin typeface="Trebuchet MS" pitchFamily="34" charset="0"/>
                <a:ea typeface="ＭＳ Ｐゴシック" pitchFamily="-108" charset="-128"/>
                <a:cs typeface="Trebuchet MS"/>
              </a:rPr>
              <a:t>adopted </a:t>
            </a:r>
            <a:r>
              <a:rPr lang="en-US" sz="2800" dirty="0">
                <a:latin typeface="Trebuchet MS" pitchFamily="34" charset="0"/>
                <a:ea typeface="ＭＳ Ｐゴシック" pitchFamily="-108" charset="-128"/>
                <a:cs typeface="Trebuchet MS"/>
              </a:rPr>
              <a:t>by </a:t>
            </a:r>
            <a:r>
              <a:rPr lang="en-US" sz="2800" dirty="0" smtClean="0">
                <a:latin typeface="Trebuchet MS" pitchFamily="34" charset="0"/>
                <a:ea typeface="ＭＳ Ｐゴシック" pitchFamily="-108" charset="-128"/>
                <a:cs typeface="Trebuchet MS"/>
              </a:rPr>
              <a:t>EM&amp;V Forum </a:t>
            </a:r>
            <a:r>
              <a:rPr lang="en-US" sz="2800" dirty="0">
                <a:latin typeface="Trebuchet MS" pitchFamily="34" charset="0"/>
                <a:ea typeface="ＭＳ Ｐゴシック" pitchFamily="-108" charset="-128"/>
                <a:cs typeface="Trebuchet MS"/>
              </a:rPr>
              <a:t>Steering Committee in December </a:t>
            </a:r>
            <a:r>
              <a:rPr lang="en-US" sz="2800" dirty="0" smtClean="0">
                <a:latin typeface="Trebuchet MS" pitchFamily="34" charset="0"/>
                <a:ea typeface="ＭＳ Ｐゴシック" pitchFamily="-108" charset="-128"/>
                <a:cs typeface="Trebuchet MS"/>
              </a:rPr>
              <a:t>2010.</a:t>
            </a:r>
            <a:r>
              <a:rPr lang="en-US" sz="2800" i="1" dirty="0" smtClean="0">
                <a:latin typeface="Trebuchet MS" pitchFamily="34" charset="0"/>
                <a:ea typeface="ＭＳ Ｐゴシック" pitchFamily="-108" charset="-128"/>
                <a:cs typeface="Trebuchet MS"/>
              </a:rPr>
              <a:t> </a:t>
            </a:r>
            <a:endParaRPr lang="en-US" sz="2800" i="1" dirty="0">
              <a:latin typeface="Trebuchet MS" pitchFamily="34" charset="0"/>
              <a:ea typeface="ＭＳ Ｐゴシック" pitchFamily="-108" charset="-128"/>
              <a:cs typeface="Trebuchet MS"/>
            </a:endParaRPr>
          </a:p>
          <a:p>
            <a:endParaRPr lang="en-US" sz="2800" dirty="0" smtClean="0">
              <a:latin typeface="Trebuchet MS" pitchFamily="34" charset="0"/>
              <a:cs typeface="Trebuchet MS" pitchFamily="34" charset="0"/>
            </a:endParaRPr>
          </a:p>
          <a:p>
            <a:pPr lvl="0"/>
            <a:r>
              <a:rPr lang="en-US" sz="2800" b="1" dirty="0" smtClean="0">
                <a:solidFill>
                  <a:schemeClr val="accent2"/>
                </a:solidFill>
                <a:latin typeface="Trebuchet MS" pitchFamily="34" charset="0"/>
              </a:rPr>
              <a:t>Purpose: </a:t>
            </a:r>
          </a:p>
          <a:p>
            <a:pPr marL="457200" lvl="0" indent="-457200">
              <a:spcBef>
                <a:spcPts val="600"/>
              </a:spcBef>
              <a:buFont typeface="Wingdings" pitchFamily="2" charset="2"/>
              <a:buChar char="v"/>
            </a:pPr>
            <a:r>
              <a:rPr lang="en-US" sz="2800" dirty="0" smtClean="0">
                <a:latin typeface="Trebuchet MS" pitchFamily="34" charset="0"/>
              </a:rPr>
              <a:t>Develop transparency and consistency in reporting of EE impacts across the region </a:t>
            </a:r>
          </a:p>
          <a:p>
            <a:pPr marL="457200" lvl="0" indent="-457200">
              <a:spcBef>
                <a:spcPts val="600"/>
              </a:spcBef>
              <a:buFont typeface="Wingdings" pitchFamily="2" charset="2"/>
              <a:buChar char="v"/>
            </a:pPr>
            <a:r>
              <a:rPr lang="en-US" sz="2800" dirty="0" smtClean="0">
                <a:latin typeface="Trebuchet MS" pitchFamily="34" charset="0"/>
              </a:rPr>
              <a:t>Increase the credibility and understanding of the EE resource</a:t>
            </a:r>
          </a:p>
          <a:p>
            <a:pPr marL="457200" lvl="0" indent="-457200">
              <a:spcBef>
                <a:spcPts val="600"/>
              </a:spcBef>
              <a:buFont typeface="Wingdings" pitchFamily="2" charset="2"/>
              <a:buChar char="v"/>
            </a:pPr>
            <a:r>
              <a:rPr lang="en-US" sz="2800" dirty="0" smtClean="0">
                <a:latin typeface="Trebuchet MS" pitchFamily="34" charset="0"/>
              </a:rPr>
              <a:t>Support state and regional energy, economic and environmental policies.</a:t>
            </a:r>
          </a:p>
          <a:p>
            <a:pPr lvl="0"/>
            <a:endParaRPr lang="en-US" sz="2800" dirty="0" smtClean="0">
              <a:solidFill>
                <a:schemeClr val="accent2"/>
              </a:solidFill>
              <a:latin typeface="Trebuchet MS" pitchFamily="34" charset="0"/>
            </a:endParaRPr>
          </a:p>
          <a:p>
            <a:pPr lvl="0"/>
            <a:r>
              <a:rPr lang="en-US" sz="2800" b="1" dirty="0" smtClean="0">
                <a:solidFill>
                  <a:schemeClr val="accent2"/>
                </a:solidFill>
                <a:latin typeface="Trebuchet MS" pitchFamily="34" charset="0"/>
              </a:rPr>
              <a:t>Launch - February 20: </a:t>
            </a:r>
            <a:r>
              <a:rPr lang="en-US" sz="2800" dirty="0" smtClean="0">
                <a:latin typeface="Trebuchet MS" pitchFamily="34" charset="0"/>
              </a:rPr>
              <a:t>at </a:t>
            </a:r>
            <a:r>
              <a:rPr lang="en-US" sz="2800" dirty="0" smtClean="0">
                <a:latin typeface="Trebuchet MS" pitchFamily="34" charset="0"/>
                <a:hlinkClick r:id="rId5"/>
              </a:rPr>
              <a:t>www.neep-reed.org</a:t>
            </a:r>
            <a:r>
              <a:rPr lang="en-US" sz="2800" dirty="0">
                <a:latin typeface="Trebuchet MS" pitchFamily="34" charset="0"/>
              </a:rPr>
              <a:t>.</a:t>
            </a:r>
            <a:endParaRPr lang="en-US" sz="2600" i="1" dirty="0" smtClean="0">
              <a:solidFill>
                <a:schemeClr val="accent1"/>
              </a:solidFill>
              <a:latin typeface="Trebuchet MS" pitchFamily="34" charset="0"/>
            </a:endParaRPr>
          </a:p>
          <a:p>
            <a:pPr marL="406400" lvl="0" indent="-406400">
              <a:spcAft>
                <a:spcPts val="300"/>
              </a:spcAft>
              <a:buFont typeface="Arial" pitchFamily="34" charset="0"/>
              <a:buChar char="•"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ＭＳ Ｐゴシック" pitchFamily="-108" charset="-128"/>
              <a:cs typeface="Trebuchet MS"/>
            </a:endParaRPr>
          </a:p>
          <a:p>
            <a:pPr marL="381000" marR="0" lvl="0" indent="-381000" algn="l" defTabSz="5080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400" dirty="0" smtClean="0">
              <a:latin typeface="Trebuchet MS" pitchFamily="34" charset="0"/>
              <a:ea typeface="ＭＳ Ｐゴシック" pitchFamily="-108" charset="-128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10983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Placeholder 6"/>
          <p:cNvSpPr>
            <a:spLocks noGrp="1"/>
          </p:cNvSpPr>
          <p:nvPr>
            <p:ph type="body" idx="4294967295"/>
          </p:nvPr>
        </p:nvSpPr>
        <p:spPr>
          <a:xfrm>
            <a:off x="503238" y="381000"/>
            <a:ext cx="7918799" cy="914400"/>
          </a:xfrm>
        </p:spPr>
        <p:txBody>
          <a:bodyPr anchor="b"/>
          <a:lstStyle/>
          <a:p>
            <a:pPr marL="0" indent="0" eaLnBrk="1" hangingPunct="1">
              <a:lnSpc>
                <a:spcPct val="80000"/>
              </a:lnSpc>
              <a:buFont typeface="Arial" pitchFamily="34" charset="0"/>
              <a:buNone/>
            </a:pPr>
            <a:endParaRPr lang="en-US" sz="3600" dirty="0" smtClean="0">
              <a:solidFill>
                <a:schemeClr val="accent1"/>
              </a:solidFill>
              <a:latin typeface="Trebuchet MS" pitchFamily="34" charset="0"/>
              <a:ea typeface="ＭＳ Ｐゴシック"/>
              <a:cs typeface="Trebuchet MS" pitchFamily="34" charset="0"/>
            </a:endParaRPr>
          </a:p>
          <a:p>
            <a:pPr marL="0" indent="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3600" dirty="0" smtClean="0">
                <a:solidFill>
                  <a:schemeClr val="accent1"/>
                </a:solidFill>
                <a:latin typeface="Trebuchet MS" pitchFamily="34" charset="0"/>
                <a:ea typeface="ＭＳ Ｐゴシック"/>
                <a:cs typeface="Trebuchet MS" pitchFamily="34" charset="0"/>
              </a:rPr>
              <a:t>REED OUTPUTS/REPORTS – 2011 DATA</a:t>
            </a:r>
          </a:p>
        </p:txBody>
      </p:sp>
      <p:sp>
        <p:nvSpPr>
          <p:cNvPr id="5124" name="Content Placeholder 2"/>
          <p:cNvSpPr>
            <a:spLocks noGrp="1"/>
          </p:cNvSpPr>
          <p:nvPr>
            <p:ph sz="half" idx="4294967295"/>
          </p:nvPr>
        </p:nvSpPr>
        <p:spPr>
          <a:xfrm>
            <a:off x="304800" y="1143000"/>
            <a:ext cx="9250363" cy="5832476"/>
          </a:xfrm>
        </p:spPr>
        <p:txBody>
          <a:bodyPr/>
          <a:lstStyle/>
          <a:p>
            <a:pPr lvl="0"/>
            <a:endParaRPr lang="en-US" sz="2300" dirty="0" smtClean="0"/>
          </a:p>
          <a:p>
            <a:pPr marL="0" indent="0">
              <a:buNone/>
            </a:pPr>
            <a:endParaRPr lang="en-US" b="1" i="1" dirty="0" smtClean="0">
              <a:solidFill>
                <a:schemeClr val="accent1"/>
              </a:solidFill>
              <a:latin typeface="Trebuchet MS" pitchFamily="34" charset="0"/>
              <a:ea typeface="ＭＳ Ｐゴシック"/>
              <a:cs typeface="Trebuchet MS" pitchFamily="34" charset="0"/>
            </a:endParaRPr>
          </a:p>
        </p:txBody>
      </p:sp>
      <p:sp>
        <p:nvSpPr>
          <p:cNvPr id="11269" name="Slide Number Placeholder 9"/>
          <p:cNvSpPr txBox="1">
            <a:spLocks noGrp="1"/>
          </p:cNvSpPr>
          <p:nvPr/>
        </p:nvSpPr>
        <p:spPr bwMode="auto">
          <a:xfrm>
            <a:off x="7208838" y="7204075"/>
            <a:ext cx="234632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 anchor="ctr"/>
          <a:lstStyle/>
          <a:p>
            <a:pPr algn="r"/>
            <a:fld id="{E4C71DB1-D641-4372-80F7-8DDB896E8DB8}" type="slidenum">
              <a:rPr lang="en-US" sz="1300">
                <a:solidFill>
                  <a:srgbClr val="898989"/>
                </a:solidFill>
                <a:latin typeface="Calibri" pitchFamily="34" charset="0"/>
              </a:rPr>
              <a:pPr algn="r"/>
              <a:t>12</a:t>
            </a:fld>
            <a:endParaRPr lang="en-US" sz="1300">
              <a:solidFill>
                <a:srgbClr val="898989"/>
              </a:solidFill>
              <a:latin typeface="Calibri" pitchFamily="34" charset="0"/>
            </a:endParaRPr>
          </a:p>
        </p:txBody>
      </p:sp>
      <p:graphicFrame>
        <p:nvGraphicFramePr>
          <p:cNvPr id="5141" name="Table 51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75164601"/>
              </p:ext>
            </p:extLst>
          </p:nvPr>
        </p:nvGraphicFramePr>
        <p:xfrm>
          <a:off x="503238" y="1295400"/>
          <a:ext cx="9051925" cy="5715001"/>
        </p:xfrm>
        <a:graphic>
          <a:graphicData uri="http://schemas.openxmlformats.org/drawingml/2006/table">
            <a:tbl>
              <a:tblPr firstRow="1" firstCol="1" bandRow="1"/>
              <a:tblGrid>
                <a:gridCol w="9051925"/>
              </a:tblGrid>
              <a:tr h="60239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9027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Calibri"/>
                          <a:cs typeface="Times New Roman"/>
                        </a:rPr>
                        <a:t>Reporting Titles with descriptions of filter options (all by state or sub-region)</a:t>
                      </a:r>
                      <a:endParaRPr lang="en-US" sz="1600" dirty="0">
                        <a:effectLst/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9F7"/>
                    </a:solidFill>
                  </a:tcPr>
                </a:tc>
              </a:tr>
              <a:tr h="43223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Trebuchet MS" pitchFamily="34" charset="0"/>
                          <a:ea typeface="Calibri"/>
                          <a:cs typeface="Times New Roman"/>
                        </a:rPr>
                        <a:t>Cost of Saved Energy </a:t>
                      </a:r>
                      <a:r>
                        <a:rPr lang="en-US" sz="1500" dirty="0">
                          <a:effectLst/>
                          <a:latin typeface="Trebuchet MS" pitchFamily="34" charset="0"/>
                          <a:ea typeface="Calibri"/>
                          <a:cs typeface="Times New Roman"/>
                        </a:rPr>
                        <a:t>( lifetime and </a:t>
                      </a:r>
                      <a:r>
                        <a:rPr lang="en-US" sz="1500" dirty="0" err="1">
                          <a:effectLst/>
                          <a:latin typeface="Trebuchet MS" pitchFamily="34" charset="0"/>
                          <a:ea typeface="Calibri"/>
                          <a:cs typeface="Times New Roman"/>
                        </a:rPr>
                        <a:t>levelized</a:t>
                      </a:r>
                      <a:r>
                        <a:rPr lang="en-US" sz="1500" dirty="0">
                          <a:effectLst/>
                          <a:latin typeface="Trebuchet MS" pitchFamily="34" charset="0"/>
                          <a:ea typeface="Calibri"/>
                          <a:cs typeface="Times New Roman"/>
                        </a:rPr>
                        <a:t> cost/kWh or cost/</a:t>
                      </a:r>
                      <a:r>
                        <a:rPr lang="en-US" sz="1500" dirty="0" err="1">
                          <a:effectLst/>
                          <a:latin typeface="Trebuchet MS" pitchFamily="34" charset="0"/>
                          <a:ea typeface="Calibri"/>
                          <a:cs typeface="Times New Roman"/>
                        </a:rPr>
                        <a:t>therm</a:t>
                      </a:r>
                      <a:r>
                        <a:rPr lang="en-US" sz="1500" dirty="0">
                          <a:effectLst/>
                          <a:latin typeface="Trebuchet MS" pitchFamily="34" charset="0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23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Trebuchet MS" pitchFamily="34" charset="0"/>
                          <a:ea typeface="Calibri"/>
                          <a:cs typeface="Times New Roman"/>
                        </a:rPr>
                        <a:t>Total Peak Demand Savings</a:t>
                      </a:r>
                      <a:r>
                        <a:rPr lang="en-US" sz="1500" dirty="0">
                          <a:effectLst/>
                          <a:latin typeface="Trebuchet MS" pitchFamily="34" charset="0"/>
                          <a:ea typeface="Calibri"/>
                          <a:cs typeface="Times New Roman"/>
                        </a:rPr>
                        <a:t> (by total, sector or program type, and either net or gross)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23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Trebuchet MS" pitchFamily="34" charset="0"/>
                          <a:ea typeface="Calibri"/>
                          <a:cs typeface="Times New Roman"/>
                        </a:rPr>
                        <a:t>Total Annual Electric Savings</a:t>
                      </a:r>
                      <a:r>
                        <a:rPr lang="en-US" sz="1500" dirty="0">
                          <a:effectLst/>
                          <a:latin typeface="Trebuchet MS" pitchFamily="34" charset="0"/>
                          <a:ea typeface="Calibri"/>
                          <a:cs typeface="Times New Roman"/>
                        </a:rPr>
                        <a:t> (by total, sector or program type, and either net or gross)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23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Trebuchet MS" pitchFamily="34" charset="0"/>
                          <a:ea typeface="Calibri"/>
                          <a:cs typeface="Times New Roman"/>
                        </a:rPr>
                        <a:t>Total Lifetime Electric Savings</a:t>
                      </a:r>
                      <a:r>
                        <a:rPr lang="en-US" sz="1500" dirty="0">
                          <a:effectLst/>
                          <a:latin typeface="Trebuchet MS" pitchFamily="34" charset="0"/>
                          <a:ea typeface="Calibri"/>
                          <a:cs typeface="Times New Roman"/>
                        </a:rPr>
                        <a:t> (by total, sector or program type, and either net or gross)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23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Trebuchet MS" pitchFamily="34" charset="0"/>
                          <a:ea typeface="Calibri"/>
                          <a:cs typeface="Times New Roman"/>
                        </a:rPr>
                        <a:t>Total Annual Gas Savings </a:t>
                      </a:r>
                      <a:r>
                        <a:rPr lang="en-US" sz="1500" dirty="0">
                          <a:effectLst/>
                          <a:latin typeface="Trebuchet MS" pitchFamily="34" charset="0"/>
                          <a:ea typeface="Calibri"/>
                          <a:cs typeface="Times New Roman"/>
                        </a:rPr>
                        <a:t>(by total, sector or program type, and either net or gross)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23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Trebuchet MS" pitchFamily="34" charset="0"/>
                          <a:ea typeface="Calibri"/>
                          <a:cs typeface="Times New Roman"/>
                        </a:rPr>
                        <a:t>Total Lifetime Gas Savings </a:t>
                      </a:r>
                      <a:r>
                        <a:rPr lang="en-US" sz="1500" dirty="0">
                          <a:effectLst/>
                          <a:latin typeface="Trebuchet MS" pitchFamily="34" charset="0"/>
                          <a:ea typeface="Calibri"/>
                          <a:cs typeface="Times New Roman"/>
                        </a:rPr>
                        <a:t>(by total, sector or program type, and either net or gross)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23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Trebuchet MS" pitchFamily="34" charset="0"/>
                          <a:ea typeface="Calibri"/>
                          <a:cs typeface="Times New Roman"/>
                        </a:rPr>
                        <a:t>Total Annual Expenditures and as % of Total Costs</a:t>
                      </a:r>
                      <a:r>
                        <a:rPr lang="en-US" sz="1500" dirty="0">
                          <a:effectLst/>
                          <a:latin typeface="Trebuchet MS" pitchFamily="34" charset="0"/>
                          <a:ea typeface="Calibri"/>
                          <a:cs typeface="Times New Roman"/>
                        </a:rPr>
                        <a:t> (by total, and electric and/or gas)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23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Trebuchet MS" pitchFamily="34" charset="0"/>
                          <a:ea typeface="Calibri"/>
                          <a:cs typeface="Times New Roman"/>
                        </a:rPr>
                        <a:t>Savings as a % of Utility kWh Sales</a:t>
                      </a:r>
                      <a:r>
                        <a:rPr lang="en-US" sz="1500" dirty="0">
                          <a:effectLst/>
                          <a:latin typeface="Trebuchet MS" pitchFamily="34" charset="0"/>
                          <a:ea typeface="Calibri"/>
                          <a:cs typeface="Times New Roman"/>
                        </a:rPr>
                        <a:t> (user to select electric and/or gas)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23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Trebuchet MS" pitchFamily="34" charset="0"/>
                          <a:ea typeface="Calibri"/>
                          <a:cs typeface="Times New Roman"/>
                        </a:rPr>
                        <a:t>Total Avoided Emissions</a:t>
                      </a:r>
                      <a:r>
                        <a:rPr lang="en-US" sz="1500" dirty="0">
                          <a:effectLst/>
                          <a:latin typeface="Trebuchet MS" pitchFamily="34" charset="0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en-US" sz="1500" dirty="0" err="1">
                          <a:effectLst/>
                          <a:latin typeface="Trebuchet MS" pitchFamily="34" charset="0"/>
                          <a:ea typeface="Calibri"/>
                          <a:cs typeface="Times New Roman"/>
                        </a:rPr>
                        <a:t>NOx</a:t>
                      </a:r>
                      <a:r>
                        <a:rPr lang="en-US" sz="1500" dirty="0">
                          <a:effectLst/>
                          <a:latin typeface="Trebuchet MS" pitchFamily="34" charset="0"/>
                          <a:ea typeface="Calibri"/>
                          <a:cs typeface="Times New Roman"/>
                        </a:rPr>
                        <a:t>, SO2, CO2)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23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Trebuchet MS" pitchFamily="34" charset="0"/>
                          <a:ea typeface="Calibri"/>
                          <a:cs typeface="Times New Roman"/>
                        </a:rPr>
                        <a:t>Total Jobs Created</a:t>
                      </a:r>
                      <a:r>
                        <a:rPr lang="en-US" sz="1500" dirty="0">
                          <a:effectLst/>
                          <a:latin typeface="Trebuchet MS" pitchFamily="34" charset="0"/>
                          <a:ea typeface="Calibri"/>
                          <a:cs typeface="Times New Roman"/>
                        </a:rPr>
                        <a:t> (Direct and Indirect) - from electric and/or gas programs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446110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cap="none" dirty="0" smtClean="0">
                <a:solidFill>
                  <a:srgbClr val="FFD200"/>
                </a:solidFill>
                <a:latin typeface="Trebuchet MS" pitchFamily="34" charset="0"/>
                <a:ea typeface="ＭＳ Ｐゴシック"/>
                <a:cs typeface="Trebuchet MS" pitchFamily="34" charset="0"/>
              </a:rPr>
              <a:t/>
            </a:r>
            <a:br>
              <a:rPr lang="en-US" cap="none" dirty="0" smtClean="0">
                <a:solidFill>
                  <a:srgbClr val="FFD200"/>
                </a:solidFill>
                <a:latin typeface="Trebuchet MS" pitchFamily="34" charset="0"/>
                <a:ea typeface="ＭＳ Ｐゴシック"/>
                <a:cs typeface="Trebuchet MS" pitchFamily="34" charset="0"/>
              </a:rPr>
            </a:br>
            <a:endParaRPr lang="en-US" cap="none" dirty="0" smtClean="0">
              <a:solidFill>
                <a:srgbClr val="FFD200"/>
              </a:solidFill>
              <a:latin typeface="Trebuchet MS" pitchFamily="34" charset="0"/>
              <a:ea typeface="ＭＳ Ｐゴシック"/>
              <a:cs typeface="Trebuchet MS" pitchFamily="34" charset="0"/>
            </a:endParaRPr>
          </a:p>
        </p:txBody>
      </p:sp>
      <p:sp>
        <p:nvSpPr>
          <p:cNvPr id="11267" name="Text Placeholder 6"/>
          <p:cNvSpPr>
            <a:spLocks noGrp="1"/>
          </p:cNvSpPr>
          <p:nvPr>
            <p:ph type="body" idx="4294967295"/>
          </p:nvPr>
        </p:nvSpPr>
        <p:spPr>
          <a:xfrm>
            <a:off x="503238" y="762000"/>
            <a:ext cx="7918799" cy="603250"/>
          </a:xfrm>
        </p:spPr>
        <p:txBody>
          <a:bodyPr anchor="b"/>
          <a:lstStyle/>
          <a:p>
            <a:pPr marL="0" indent="0" eaLnBrk="1" hangingPunct="1">
              <a:lnSpc>
                <a:spcPct val="80000"/>
              </a:lnSpc>
              <a:buFont typeface="Arial" pitchFamily="34" charset="0"/>
              <a:buNone/>
            </a:pPr>
            <a:endParaRPr lang="en-US" sz="3600" dirty="0" smtClean="0">
              <a:solidFill>
                <a:schemeClr val="accent1"/>
              </a:solidFill>
              <a:latin typeface="Trebuchet MS" pitchFamily="34" charset="0"/>
              <a:ea typeface="ＭＳ Ｐゴシック"/>
              <a:cs typeface="Trebuchet MS" pitchFamily="34" charset="0"/>
            </a:endParaRPr>
          </a:p>
          <a:p>
            <a:pPr marL="0" indent="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3600" dirty="0" smtClean="0">
                <a:solidFill>
                  <a:schemeClr val="accent1"/>
                </a:solidFill>
                <a:latin typeface="Trebuchet MS" pitchFamily="34" charset="0"/>
                <a:ea typeface="ＭＳ Ｐゴシック"/>
                <a:cs typeface="Trebuchet MS" pitchFamily="34" charset="0"/>
              </a:rPr>
              <a:t>COST OF SAVED ENERGY </a:t>
            </a:r>
          </a:p>
          <a:p>
            <a:pPr marL="0" indent="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3600" dirty="0" smtClean="0">
                <a:solidFill>
                  <a:schemeClr val="accent1"/>
                </a:solidFill>
                <a:latin typeface="Trebuchet MS" pitchFamily="34" charset="0"/>
                <a:ea typeface="ＭＳ Ｐゴシック"/>
                <a:cs typeface="Trebuchet MS" pitchFamily="34" charset="0"/>
              </a:rPr>
              <a:t>FOR ELECTRIC &amp; GAS (2011)</a:t>
            </a:r>
          </a:p>
        </p:txBody>
      </p:sp>
      <p:sp>
        <p:nvSpPr>
          <p:cNvPr id="5124" name="Content Placeholder 2"/>
          <p:cNvSpPr>
            <a:spLocks noGrp="1"/>
          </p:cNvSpPr>
          <p:nvPr>
            <p:ph sz="half" idx="4294967295"/>
          </p:nvPr>
        </p:nvSpPr>
        <p:spPr>
          <a:xfrm>
            <a:off x="304800" y="1143000"/>
            <a:ext cx="9250363" cy="5832476"/>
          </a:xfrm>
        </p:spPr>
        <p:txBody>
          <a:bodyPr/>
          <a:lstStyle/>
          <a:p>
            <a:pPr lvl="0"/>
            <a:endParaRPr lang="en-US" sz="2300" dirty="0" smtClean="0"/>
          </a:p>
          <a:p>
            <a:pPr marL="0" indent="0">
              <a:buNone/>
            </a:pPr>
            <a:endParaRPr lang="en-US" b="1" i="1" dirty="0" smtClean="0">
              <a:solidFill>
                <a:schemeClr val="accent1"/>
              </a:solidFill>
              <a:latin typeface="Trebuchet MS" pitchFamily="34" charset="0"/>
              <a:ea typeface="ＭＳ Ｐゴシック"/>
              <a:cs typeface="Trebuchet MS" pitchFamily="34" charset="0"/>
            </a:endParaRPr>
          </a:p>
        </p:txBody>
      </p:sp>
      <p:sp>
        <p:nvSpPr>
          <p:cNvPr id="11269" name="Slide Number Placeholder 9"/>
          <p:cNvSpPr txBox="1">
            <a:spLocks noGrp="1"/>
          </p:cNvSpPr>
          <p:nvPr/>
        </p:nvSpPr>
        <p:spPr bwMode="auto">
          <a:xfrm>
            <a:off x="7208838" y="7204075"/>
            <a:ext cx="234632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 anchor="ctr"/>
          <a:lstStyle/>
          <a:p>
            <a:pPr algn="r"/>
            <a:fld id="{E4C71DB1-D641-4372-80F7-8DDB896E8DB8}" type="slidenum">
              <a:rPr lang="en-US" sz="1300">
                <a:solidFill>
                  <a:srgbClr val="898989"/>
                </a:solidFill>
                <a:latin typeface="Calibri" pitchFamily="34" charset="0"/>
              </a:rPr>
              <a:pPr algn="r"/>
              <a:t>13</a:t>
            </a:fld>
            <a:endParaRPr lang="en-US" sz="13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075" name="Picture 3" descr="C:\Users\cmcchalicher\AppData\Local\Temp\Cost_of_Saved_Energy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983" y="1606550"/>
            <a:ext cx="9337430" cy="487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80038" y="126484"/>
            <a:ext cx="4678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10000"/>
                  </a:schemeClr>
                </a:solidFill>
                <a:latin typeface="Trebuchet MS" pitchFamily="34" charset="0"/>
                <a:cs typeface="Trebuchet MS" pitchFamily="34" charset="0"/>
              </a:rPr>
              <a:t>DRAFT DATA NOT FOR PUBLIC 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  <a:latin typeface="Trebuchet MS" pitchFamily="34" charset="0"/>
                <a:cs typeface="Trebuchet MS" pitchFamily="34" charset="0"/>
              </a:rPr>
              <a:t>USE</a:t>
            </a:r>
            <a:endParaRPr lang="en-US" b="1" dirty="0">
              <a:solidFill>
                <a:schemeClr val="accent4">
                  <a:lumMod val="10000"/>
                </a:schemeClr>
              </a:solidFill>
              <a:latin typeface="Trebuchet MS" pitchFamily="34" charset="0"/>
              <a:cs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9601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atin typeface="Trebuchet MS" pitchFamily="34" charset="0"/>
                <a:ea typeface="ＭＳ Ｐゴシック" pitchFamily="34" charset="-128"/>
                <a:cs typeface="Trebuchet MS" pitchFamily="34" charset="0"/>
              </a:rPr>
              <a:t>RESOURCES FROM NEEP</a:t>
            </a:r>
          </a:p>
        </p:txBody>
      </p:sp>
      <p:sp>
        <p:nvSpPr>
          <p:cNvPr id="12291" name="Text Placeholder 6"/>
          <p:cNvSpPr>
            <a:spLocks/>
          </p:cNvSpPr>
          <p:nvPr/>
        </p:nvSpPr>
        <p:spPr bwMode="auto">
          <a:xfrm>
            <a:off x="685800" y="1371600"/>
            <a:ext cx="8305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/>
          <a:lstStyle/>
          <a:p>
            <a:pPr marL="179388" indent="-179388">
              <a:spcBef>
                <a:spcPct val="20000"/>
              </a:spcBef>
              <a:buFont typeface="Arial" pitchFamily="34" charset="0"/>
              <a:buNone/>
              <a:tabLst>
                <a:tab pos="179388" algn="l"/>
              </a:tabLst>
            </a:pPr>
            <a:endParaRPr lang="en-US" sz="2700" b="1">
              <a:solidFill>
                <a:srgbClr val="A0B323"/>
              </a:solidFill>
              <a:latin typeface="Trebuchet MS" pitchFamily="34" charset="0"/>
            </a:endParaRPr>
          </a:p>
          <a:p>
            <a:pPr marL="179388" indent="-179388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179388" algn="l"/>
              </a:tabLst>
            </a:pPr>
            <a:endParaRPr lang="en-US" sz="2400" b="1">
              <a:latin typeface="Trebuchet MS" pitchFamily="34" charset="0"/>
            </a:endParaRPr>
          </a:p>
        </p:txBody>
      </p:sp>
      <p:sp>
        <p:nvSpPr>
          <p:cNvPr id="12292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8194769-ACD4-475E-AC29-50B6C5E1EAE9}" type="slidenum">
              <a:rPr lang="en-US" smtClean="0">
                <a:solidFill>
                  <a:srgbClr val="898989"/>
                </a:solidFill>
                <a:latin typeface="Calibri" pitchFamily="34" charset="0"/>
              </a:rPr>
              <a:pPr eaLnBrk="1" hangingPunct="1"/>
              <a:t>14</a:t>
            </a:fld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2293" name="Text Placeholder 6"/>
          <p:cNvSpPr>
            <a:spLocks/>
          </p:cNvSpPr>
          <p:nvPr/>
        </p:nvSpPr>
        <p:spPr bwMode="auto">
          <a:xfrm>
            <a:off x="838200" y="1524000"/>
            <a:ext cx="8305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/>
          <a:lstStyle/>
          <a:p>
            <a:pPr marL="179388" indent="-179388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179388" algn="l"/>
              </a:tabLst>
            </a:pPr>
            <a:endParaRPr lang="en-US" sz="2400" b="1">
              <a:latin typeface="Trebuchet MS" pitchFamily="34" charset="0"/>
            </a:endParaRPr>
          </a:p>
        </p:txBody>
      </p:sp>
      <p:sp>
        <p:nvSpPr>
          <p:cNvPr id="12294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371600"/>
            <a:ext cx="8945562" cy="5257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We </a:t>
            </a:r>
            <a:r>
              <a:rPr lang="en-US" sz="2000" dirty="0"/>
              <a:t>have an abundance of news </a:t>
            </a:r>
            <a:r>
              <a:rPr lang="en-US" sz="2000" dirty="0" smtClean="0"/>
              <a:t>and </a:t>
            </a:r>
            <a:r>
              <a:rPr lang="en-US" sz="2000" dirty="0"/>
              <a:t>policy resources on our website, </a:t>
            </a:r>
            <a:r>
              <a:rPr lang="en-US" sz="2000" u="sng" dirty="0" smtClean="0">
                <a:hlinkClick r:id="rId3"/>
              </a:rPr>
              <a:t>www.neep.org</a:t>
            </a:r>
            <a:r>
              <a:rPr lang="en-US" sz="2000" dirty="0"/>
              <a:t>.</a:t>
            </a:r>
            <a:r>
              <a:rPr lang="en-US" sz="2000" dirty="0" smtClean="0"/>
              <a:t> These include:</a:t>
            </a:r>
            <a:endParaRPr lang="en-US" sz="2000" dirty="0"/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000" b="1" i="1" u="sng" dirty="0">
                <a:hlinkClick r:id="rId4"/>
              </a:rPr>
              <a:t>Highlights</a:t>
            </a:r>
            <a:r>
              <a:rPr lang="en-US" sz="2000" dirty="0"/>
              <a:t>, </a:t>
            </a:r>
            <a:r>
              <a:rPr lang="en-US" sz="2000" dirty="0" smtClean="0"/>
              <a:t>a </a:t>
            </a:r>
            <a:r>
              <a:rPr lang="en-US" sz="2000" dirty="0"/>
              <a:t>bi-monthly policy news and analysis e-newsletter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000" b="1" dirty="0" smtClean="0">
                <a:hlinkClick r:id="rId5"/>
              </a:rPr>
              <a:t>Energy Efficiency Matters</a:t>
            </a:r>
            <a:r>
              <a:rPr lang="en-US" sz="2000" dirty="0" smtClean="0"/>
              <a:t>, our blog</a:t>
            </a:r>
            <a:endParaRPr lang="en-US" sz="2000" dirty="0"/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000" b="1" u="sng" dirty="0">
                <a:hlinkClick r:id="rId6"/>
              </a:rPr>
              <a:t>The Efficiency Policy Snapshot</a:t>
            </a:r>
            <a:r>
              <a:rPr lang="en-US" sz="2000" b="1" dirty="0"/>
              <a:t> </a:t>
            </a:r>
            <a:r>
              <a:rPr lang="en-US" sz="2000" dirty="0" smtClean="0"/>
              <a:t>– the states “by the numbers”</a:t>
            </a:r>
            <a:endParaRPr lang="en-US" sz="2000" dirty="0"/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000" b="1" i="1" u="sng" dirty="0" smtClean="0">
                <a:hlinkClick r:id="rId7"/>
              </a:rPr>
              <a:t>The Regional Roundup</a:t>
            </a:r>
            <a:r>
              <a:rPr lang="en-US" sz="2000" i="1" dirty="0" smtClean="0"/>
              <a:t>, </a:t>
            </a:r>
            <a:r>
              <a:rPr lang="en-US" sz="2000" dirty="0" smtClean="0"/>
              <a:t>Annual comparison of states’ progress on EE policies</a:t>
            </a:r>
            <a:endParaRPr lang="en-US" sz="2000" dirty="0"/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000" b="1" u="sng" dirty="0" smtClean="0">
                <a:hlinkClick r:id="rId8"/>
              </a:rPr>
              <a:t>The </a:t>
            </a:r>
            <a:r>
              <a:rPr lang="en-US" sz="2000" b="1" u="sng" dirty="0">
                <a:hlinkClick r:id="rId8"/>
              </a:rPr>
              <a:t>Regional Evaluation, Measurement and Verification Forum</a:t>
            </a:r>
            <a:r>
              <a:rPr lang="en-US" sz="2000" dirty="0"/>
              <a:t>, which supports the development and use of common </a:t>
            </a:r>
            <a:r>
              <a:rPr lang="en-US" sz="2000" dirty="0" smtClean="0"/>
              <a:t>protocols </a:t>
            </a:r>
            <a:r>
              <a:rPr lang="en-US" sz="2000" dirty="0"/>
              <a:t>to evaluate, measure, verify, and report the </a:t>
            </a:r>
            <a:r>
              <a:rPr lang="en-US" sz="2000" dirty="0" smtClean="0"/>
              <a:t>impacts </a:t>
            </a:r>
            <a:r>
              <a:rPr lang="en-US" sz="2000" dirty="0"/>
              <a:t>of energy efficiency</a:t>
            </a:r>
            <a:r>
              <a:rPr lang="en-US" sz="2000" dirty="0" smtClean="0"/>
              <a:t>.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Plus information on building science and technologies, efficiency programs, regional best-practices, regulatory guidance and </a:t>
            </a:r>
            <a:r>
              <a:rPr lang="en-US" sz="2000" dirty="0" smtClean="0">
                <a:hlinkClick r:id="rId9"/>
              </a:rPr>
              <a:t>more</a:t>
            </a:r>
            <a:r>
              <a:rPr lang="en-US" sz="2000" dirty="0" smtClean="0"/>
              <a:t>.</a:t>
            </a:r>
            <a:endParaRPr lang="en-US" sz="2000" dirty="0"/>
          </a:p>
          <a:p>
            <a:pPr marL="0" indent="0">
              <a:buNone/>
            </a:pPr>
            <a:endParaRPr lang="en-US" sz="2000" dirty="0" smtClean="0">
              <a:latin typeface="Trebuchet MS" pitchFamily="34" charset="0"/>
              <a:ea typeface="ＭＳ Ｐゴシック" pitchFamily="34" charset="-128"/>
              <a:cs typeface="Trebuchet MS" pitchFamily="34" charset="0"/>
            </a:endParaRPr>
          </a:p>
          <a:p>
            <a:endParaRPr lang="en-US" sz="1800" dirty="0" smtClean="0">
              <a:latin typeface="Trebuchet MS" pitchFamily="34" charset="0"/>
              <a:ea typeface="ＭＳ Ｐゴシック" pitchFamily="34" charset="-128"/>
              <a:cs typeface="Trebuchet MS" pitchFamily="34" charset="0"/>
            </a:endParaRPr>
          </a:p>
          <a:p>
            <a:endParaRPr lang="en-US" sz="2000" dirty="0" smtClean="0">
              <a:latin typeface="Trebuchet MS" pitchFamily="34" charset="0"/>
              <a:ea typeface="ＭＳ Ｐゴシック" pitchFamily="34" charset="-128"/>
              <a:cs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300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NEEP_POWERPOINTCOV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200"/>
            <a:ext cx="10058400" cy="750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itle 1"/>
          <p:cNvSpPr>
            <a:spLocks noGrp="1"/>
          </p:cNvSpPr>
          <p:nvPr>
            <p:ph type="ctrTitle"/>
          </p:nvPr>
        </p:nvSpPr>
        <p:spPr>
          <a:xfrm>
            <a:off x="1371600" y="1381125"/>
            <a:ext cx="7467600" cy="1235075"/>
          </a:xfrm>
        </p:spPr>
        <p:txBody>
          <a:bodyPr/>
          <a:lstStyle/>
          <a:p>
            <a:pPr algn="ctr" eaLnBrk="1" hangingPunct="1"/>
            <a:r>
              <a:rPr lang="en-US" sz="3200" b="1" cap="none" dirty="0" smtClean="0">
                <a:solidFill>
                  <a:srgbClr val="1FA1B0"/>
                </a:solidFill>
                <a:latin typeface="Trebuchet MS" pitchFamily="34" charset="0"/>
                <a:ea typeface="ＭＳ Ｐゴシック"/>
                <a:cs typeface="Trebuchet MS" pitchFamily="34" charset="0"/>
              </a:rPr>
              <a:t>Thank you! </a:t>
            </a:r>
            <a:r>
              <a:rPr lang="en-US" sz="2500" b="1" cap="none" dirty="0" smtClean="0">
                <a:solidFill>
                  <a:srgbClr val="1FA1B0"/>
                </a:solidFill>
                <a:latin typeface="Trebuchet MS" pitchFamily="34" charset="0"/>
                <a:ea typeface="ＭＳ Ｐゴシック"/>
                <a:cs typeface="Trebuchet MS" pitchFamily="34" charset="0"/>
              </a:rPr>
              <a:t> </a:t>
            </a:r>
          </a:p>
        </p:txBody>
      </p:sp>
      <p:sp>
        <p:nvSpPr>
          <p:cNvPr id="18436" name="Subtitle 2"/>
          <p:cNvSpPr>
            <a:spLocks noGrp="1"/>
          </p:cNvSpPr>
          <p:nvPr>
            <p:ph type="subTitle" idx="1"/>
          </p:nvPr>
        </p:nvSpPr>
        <p:spPr>
          <a:xfrm>
            <a:off x="1994694" y="2895600"/>
            <a:ext cx="6069012" cy="3530600"/>
          </a:xfrm>
        </p:spPr>
        <p:txBody>
          <a:bodyPr/>
          <a:lstStyle/>
          <a:p>
            <a:pPr eaLnBrk="1" hangingPunct="1"/>
            <a:endParaRPr lang="en-US" dirty="0" smtClean="0">
              <a:solidFill>
                <a:srgbClr val="898989"/>
              </a:solidFill>
              <a:latin typeface="Trebuchet MS" pitchFamily="34" charset="0"/>
              <a:ea typeface="ＭＳ Ｐゴシック"/>
              <a:cs typeface="Trebuchet MS" pitchFamily="34" charset="0"/>
            </a:endParaRPr>
          </a:p>
          <a:p>
            <a:pPr eaLnBrk="1" hangingPunct="1"/>
            <a:r>
              <a:rPr lang="en-US" sz="2800" dirty="0" smtClean="0">
                <a:solidFill>
                  <a:schemeClr val="accent2"/>
                </a:solidFill>
                <a:latin typeface="Trebuchet MS" pitchFamily="34" charset="0"/>
                <a:ea typeface="ＭＳ Ｐゴシック"/>
                <a:cs typeface="Trebuchet MS" pitchFamily="34" charset="0"/>
              </a:rPr>
              <a:t>Sue Coakley, </a:t>
            </a:r>
            <a:r>
              <a:rPr lang="en-US" sz="2800" dirty="0" smtClean="0">
                <a:solidFill>
                  <a:schemeClr val="accent2"/>
                </a:solidFill>
                <a:latin typeface="Trebuchet MS" pitchFamily="34" charset="0"/>
                <a:ea typeface="ＭＳ Ｐゴシック"/>
                <a:cs typeface="Trebuchet MS" pitchFamily="34" charset="0"/>
                <a:hlinkClick r:id="rId4"/>
              </a:rPr>
              <a:t>scoakley@neep.org</a:t>
            </a:r>
            <a:r>
              <a:rPr lang="en-US" sz="2800" dirty="0" smtClean="0">
                <a:solidFill>
                  <a:schemeClr val="accent2"/>
                </a:solidFill>
                <a:latin typeface="Trebuchet MS" pitchFamily="34" charset="0"/>
                <a:ea typeface="ＭＳ Ｐゴシック"/>
                <a:cs typeface="Trebuchet MS" pitchFamily="34" charset="0"/>
              </a:rPr>
              <a:t> </a:t>
            </a:r>
          </a:p>
          <a:p>
            <a:pPr eaLnBrk="1" hangingPunct="1"/>
            <a:endParaRPr lang="en-US" sz="2000" dirty="0" smtClean="0">
              <a:solidFill>
                <a:srgbClr val="65B11E"/>
              </a:solidFill>
              <a:latin typeface="Trebuchet MS" pitchFamily="34" charset="0"/>
              <a:ea typeface="ＭＳ Ｐゴシック"/>
              <a:cs typeface="Trebuchet MS" pitchFamily="34" charset="0"/>
            </a:endParaRPr>
          </a:p>
          <a:p>
            <a:pPr eaLnBrk="1" hangingPunct="1"/>
            <a:r>
              <a:rPr lang="en-US" sz="2000" dirty="0" smtClean="0">
                <a:solidFill>
                  <a:srgbClr val="898989"/>
                </a:solidFill>
                <a:latin typeface="Trebuchet MS" pitchFamily="34" charset="0"/>
                <a:ea typeface="ＭＳ Ｐゴシック"/>
                <a:cs typeface="Trebuchet MS" pitchFamily="34" charset="0"/>
              </a:rPr>
              <a:t>Northeast Energy Efficiency Partnerships</a:t>
            </a:r>
          </a:p>
          <a:p>
            <a:pPr eaLnBrk="1" hangingPunct="1"/>
            <a:r>
              <a:rPr lang="en-US" sz="2000" dirty="0" smtClean="0">
                <a:solidFill>
                  <a:srgbClr val="898989"/>
                </a:solidFill>
                <a:latin typeface="Trebuchet MS" pitchFamily="34" charset="0"/>
                <a:ea typeface="ＭＳ Ｐゴシック"/>
                <a:cs typeface="Trebuchet MS" pitchFamily="34" charset="0"/>
              </a:rPr>
              <a:t>91 Hartwell Ave   Lexington, MA 02421 </a:t>
            </a:r>
          </a:p>
          <a:p>
            <a:pPr eaLnBrk="1" hangingPunct="1"/>
            <a:r>
              <a:rPr lang="en-US" sz="2000" dirty="0" smtClean="0">
                <a:solidFill>
                  <a:srgbClr val="898989"/>
                </a:solidFill>
                <a:latin typeface="Trebuchet MS" pitchFamily="34" charset="0"/>
                <a:ea typeface="ＭＳ Ｐゴシック"/>
                <a:cs typeface="Trebuchet MS" pitchFamily="34" charset="0"/>
              </a:rPr>
              <a:t>P: 781.860.9177  www.neep.org</a:t>
            </a:r>
          </a:p>
        </p:txBody>
      </p:sp>
    </p:spTree>
    <p:extLst>
      <p:ext uri="{BB962C8B-B14F-4D97-AF65-F5344CB8AC3E}">
        <p14:creationId xmlns:p14="http://schemas.microsoft.com/office/powerpoint/2010/main" xmlns="" val="34987963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ortheast Map.jpg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72577" y="2194930"/>
            <a:ext cx="5072522" cy="5009145"/>
          </a:xfrm>
          <a:prstGeom prst="rect">
            <a:avLst/>
          </a:prstGeom>
        </p:spPr>
      </p:pic>
      <p:sp>
        <p:nvSpPr>
          <p:cNvPr id="717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29C6DF2-EF46-438C-B561-4044612B8B37}" type="slidenum">
              <a:rPr lang="en-US" smtClean="0">
                <a:ea typeface="ＭＳ Ｐゴシック" pitchFamily="34" charset="-128"/>
              </a:rPr>
              <a:pPr/>
              <a:t>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0238" y="1295400"/>
            <a:ext cx="8742362" cy="6096000"/>
          </a:xfrm>
        </p:spPr>
        <p:txBody>
          <a:bodyPr/>
          <a:lstStyle/>
          <a:p>
            <a:pPr marL="380955" indent="-380955">
              <a:buFont typeface="Arial" charset="0"/>
              <a:buNone/>
              <a:defRPr/>
            </a:pPr>
            <a:r>
              <a:rPr lang="en-US" sz="3000" b="1" dirty="0" smtClean="0">
                <a:solidFill>
                  <a:schemeClr val="accent2"/>
                </a:solidFill>
                <a:latin typeface="Trebuchet MS" pitchFamily="34" charset="0"/>
              </a:rPr>
              <a:t>MISSION</a:t>
            </a:r>
          </a:p>
          <a:p>
            <a:pPr marL="0" indent="0">
              <a:spcBef>
                <a:spcPts val="600"/>
              </a:spcBef>
              <a:buFont typeface="Arial" pitchFamily="34" charset="0"/>
              <a:buNone/>
              <a:defRPr/>
            </a:pPr>
            <a:r>
              <a:rPr lang="en-US" sz="2400" dirty="0" smtClean="0"/>
              <a:t>Accelerate </a:t>
            </a:r>
            <a:r>
              <a:rPr lang="en-US" sz="2400" dirty="0"/>
              <a:t>energy efficiency in homes, buildings and industry in the Northeast – Mid-Atlantic </a:t>
            </a:r>
            <a:r>
              <a:rPr lang="en-US" sz="2400" dirty="0" smtClean="0"/>
              <a:t>region.</a:t>
            </a:r>
          </a:p>
          <a:p>
            <a:pPr marL="380955" indent="-380955">
              <a:spcBef>
                <a:spcPts val="1800"/>
              </a:spcBef>
              <a:buFont typeface="Arial" pitchFamily="34" charset="0"/>
              <a:buNone/>
              <a:defRPr/>
            </a:pPr>
            <a:r>
              <a:rPr lang="en-US" sz="3000" b="1" dirty="0" smtClean="0">
                <a:solidFill>
                  <a:schemeClr val="accent2"/>
                </a:solidFill>
                <a:latin typeface="Trebuchet MS" pitchFamily="34" charset="0"/>
              </a:rPr>
              <a:t>VISION</a:t>
            </a:r>
          </a:p>
          <a:p>
            <a:pPr marL="0" indent="0">
              <a:spcBef>
                <a:spcPts val="600"/>
              </a:spcBef>
              <a:buFont typeface="Arial" pitchFamily="34" charset="0"/>
              <a:buNone/>
              <a:defRPr/>
            </a:pPr>
            <a:r>
              <a:rPr lang="en-US" sz="2400" dirty="0" smtClean="0"/>
              <a:t>The region wholly embraces </a:t>
            </a:r>
            <a:r>
              <a:rPr lang="en-US" sz="2400" dirty="0"/>
              <a:t>energy efficiency policies </a:t>
            </a:r>
            <a:r>
              <a:rPr lang="en-US" sz="2400" dirty="0" smtClean="0"/>
              <a:t>and solutions </a:t>
            </a:r>
            <a:r>
              <a:rPr lang="en-US" sz="2400" dirty="0"/>
              <a:t>as a cornerstone of a sustainable energy policy, a vibrant economy, and a healthy environment for people to live and work in</a:t>
            </a:r>
            <a:r>
              <a:rPr lang="en-US" sz="2400" dirty="0" smtClean="0"/>
              <a:t>.</a:t>
            </a:r>
          </a:p>
          <a:p>
            <a:pPr marL="0" indent="0">
              <a:spcBef>
                <a:spcPts val="1800"/>
              </a:spcBef>
              <a:buFont typeface="Arial" pitchFamily="34" charset="0"/>
              <a:buNone/>
              <a:defRPr/>
            </a:pPr>
            <a:r>
              <a:rPr lang="en-US" sz="3000" b="1" dirty="0" smtClean="0">
                <a:solidFill>
                  <a:schemeClr val="accent2"/>
                </a:solidFill>
              </a:rPr>
              <a:t>APPROACH</a:t>
            </a:r>
          </a:p>
          <a:p>
            <a:pPr marL="0" indent="0">
              <a:spcBef>
                <a:spcPts val="600"/>
              </a:spcBef>
              <a:buFont typeface="Arial" pitchFamily="34" charset="0"/>
              <a:buNone/>
              <a:defRPr/>
            </a:pPr>
            <a:r>
              <a:rPr lang="en-US" sz="2400" dirty="0" smtClean="0"/>
              <a:t>NEEP brings key stakeholders together with expertise and leveraged resources to innovate and apply best practices across the region.</a:t>
            </a:r>
            <a:endParaRPr lang="en-US" sz="2400" dirty="0" smtClean="0">
              <a:latin typeface="Trebuchet MS" pitchFamily="34" charset="0"/>
            </a:endParaRPr>
          </a:p>
          <a:p>
            <a:pPr algn="ctr">
              <a:spcBef>
                <a:spcPts val="1200"/>
              </a:spcBef>
              <a:buFont typeface="Arial" charset="0"/>
              <a:buNone/>
              <a:defRPr/>
            </a:pPr>
            <a:r>
              <a:rPr lang="en-US" sz="2400" b="1" i="1" dirty="0" smtClean="0">
                <a:solidFill>
                  <a:schemeClr val="accent1"/>
                </a:solidFill>
              </a:rPr>
              <a:t>Serving the Northeast &amp; Mid-Atlantic states since 1996</a:t>
            </a:r>
          </a:p>
          <a:p>
            <a:pPr marL="0" indent="0">
              <a:buFont typeface="Arial" pitchFamily="34" charset="0"/>
              <a:buNone/>
              <a:defRPr/>
            </a:pPr>
            <a:endParaRPr lang="en-US" sz="2400" dirty="0"/>
          </a:p>
          <a:p>
            <a:pPr marL="228600" indent="-228574">
              <a:spcBef>
                <a:spcPts val="0"/>
              </a:spcBef>
              <a:buFont typeface="Arial" pitchFamily="34" charset="0"/>
              <a:buChar char="•"/>
              <a:defRPr/>
            </a:pPr>
            <a:endParaRPr lang="en-US" sz="2300" dirty="0" smtClean="0">
              <a:solidFill>
                <a:schemeClr val="tx1">
                  <a:lumMod val="50000"/>
                </a:schemeClr>
              </a:solidFill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sz="2300" dirty="0"/>
          </a:p>
        </p:txBody>
      </p:sp>
      <p:sp>
        <p:nvSpPr>
          <p:cNvPr id="7173" name="Title 1"/>
          <p:cNvSpPr txBox="1">
            <a:spLocks/>
          </p:cNvSpPr>
          <p:nvPr/>
        </p:nvSpPr>
        <p:spPr bwMode="auto">
          <a:xfrm>
            <a:off x="503238" y="533400"/>
            <a:ext cx="79549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 anchor="ctr"/>
          <a:lstStyle/>
          <a:p>
            <a:r>
              <a:rPr lang="en-US" sz="3600" dirty="0">
                <a:solidFill>
                  <a:srgbClr val="1FA1B0"/>
                </a:solidFill>
                <a:latin typeface="Trebuchet MS" pitchFamily="34" charset="0"/>
              </a:rPr>
              <a:t>ABOUT NEEP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Placeholder 6"/>
          <p:cNvSpPr>
            <a:spLocks noGrp="1"/>
          </p:cNvSpPr>
          <p:nvPr>
            <p:ph type="body" idx="1"/>
          </p:nvPr>
        </p:nvSpPr>
        <p:spPr>
          <a:xfrm>
            <a:off x="762000" y="1295400"/>
            <a:ext cx="8385175" cy="727075"/>
          </a:xfrm>
        </p:spPr>
        <p:txBody>
          <a:bodyPr/>
          <a:lstStyle/>
          <a:p>
            <a:pPr eaLnBrk="1" hangingPunct="1"/>
            <a:r>
              <a:rPr lang="en-US" sz="3000" smtClean="0">
                <a:solidFill>
                  <a:srgbClr val="A0B323"/>
                </a:solidFill>
                <a:latin typeface="Trebuchet MS" pitchFamily="34" charset="0"/>
                <a:ea typeface="ＭＳ Ｐゴシック" pitchFamily="34" charset="-128"/>
                <a:cs typeface="Trebuchet MS" pitchFamily="34" charset="0"/>
              </a:rPr>
              <a:t>NEEP’S REGIONAL VALUE PROPOSITION</a:t>
            </a:r>
          </a:p>
        </p:txBody>
      </p:sp>
      <p:sp>
        <p:nvSpPr>
          <p:cNvPr id="9219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24E7B84-1568-4E2C-81AF-2F04EAA6599F}" type="slidenum">
              <a:rPr lang="en-US" smtClean="0">
                <a:ea typeface="ＭＳ Ｐゴシック" pitchFamily="34" charset="-128"/>
              </a:rPr>
              <a:pPr/>
              <a:t>2</a:t>
            </a:fld>
            <a:endParaRPr lang="en-US" smtClean="0">
              <a:ea typeface="ＭＳ Ｐゴシック" pitchFamily="34" charset="-128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994229" y="2677317"/>
          <a:ext cx="8153400" cy="4526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221" name="Content Placeholder 2"/>
          <p:cNvSpPr>
            <a:spLocks noGrp="1"/>
          </p:cNvSpPr>
          <p:nvPr>
            <p:ph sz="half" idx="2"/>
          </p:nvPr>
        </p:nvSpPr>
        <p:spPr>
          <a:xfrm>
            <a:off x="762000" y="2103438"/>
            <a:ext cx="6781800" cy="190500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sz="2300" smtClean="0">
                <a:latin typeface="Trebuchet MS" pitchFamily="34" charset="0"/>
                <a:ea typeface="ＭＳ Ｐゴシック" pitchFamily="34" charset="-128"/>
                <a:cs typeface="Trebuchet MS" pitchFamily="34" charset="0"/>
              </a:rPr>
              <a:t>Identify/Promote Innovation &amp; Best Practices</a:t>
            </a:r>
          </a:p>
          <a:p>
            <a:pPr>
              <a:buFont typeface="Wingdings" pitchFamily="2" charset="2"/>
              <a:buChar char="ü"/>
            </a:pPr>
            <a:r>
              <a:rPr lang="en-US" sz="2300" smtClean="0">
                <a:latin typeface="Trebuchet MS" pitchFamily="34" charset="0"/>
                <a:ea typeface="ＭＳ Ｐゴシック" pitchFamily="34" charset="-128"/>
                <a:cs typeface="Trebuchet MS" pitchFamily="34" charset="0"/>
              </a:rPr>
              <a:t>Reduce Costs/Share Risk</a:t>
            </a:r>
          </a:p>
          <a:p>
            <a:pPr>
              <a:buFont typeface="Wingdings" pitchFamily="2" charset="2"/>
              <a:buChar char="ü"/>
            </a:pPr>
            <a:r>
              <a:rPr lang="en-US" sz="2300" smtClean="0">
                <a:latin typeface="Trebuchet MS" pitchFamily="34" charset="0"/>
                <a:ea typeface="ＭＳ Ｐゴシック" pitchFamily="34" charset="-128"/>
                <a:cs typeface="Trebuchet MS" pitchFamily="34" charset="0"/>
              </a:rPr>
              <a:t>Accelerate Market Momentum</a:t>
            </a:r>
          </a:p>
          <a:p>
            <a:pPr>
              <a:buFont typeface="Wingdings" pitchFamily="2" charset="2"/>
              <a:buChar char="ü"/>
            </a:pPr>
            <a:r>
              <a:rPr lang="en-US" sz="2300" smtClean="0">
                <a:latin typeface="Trebuchet MS" pitchFamily="34" charset="0"/>
                <a:ea typeface="ＭＳ Ｐゴシック" pitchFamily="34" charset="-128"/>
                <a:cs typeface="Trebuchet MS" pitchFamily="34" charset="0"/>
              </a:rPr>
              <a:t>Increase Energy Savings</a:t>
            </a:r>
          </a:p>
          <a:p>
            <a:pPr lvl="1">
              <a:buFont typeface="Wingdings" pitchFamily="2" charset="2"/>
              <a:buChar char="q"/>
            </a:pPr>
            <a:endParaRPr lang="en-US" sz="2000" smtClean="0">
              <a:latin typeface="Trebuchet MS" pitchFamily="34" charset="0"/>
              <a:ea typeface="ＭＳ Ｐゴシック" pitchFamily="34" charset="-128"/>
              <a:cs typeface="Trebuchet MS" pitchFamily="34" charset="0"/>
            </a:endParaRPr>
          </a:p>
          <a:p>
            <a:pPr lvl="1">
              <a:buFont typeface="Wingdings" pitchFamily="2" charset="2"/>
              <a:buChar char="q"/>
            </a:pPr>
            <a:endParaRPr lang="en-US" sz="2000" b="1" smtClean="0">
              <a:solidFill>
                <a:srgbClr val="38859B"/>
              </a:solidFill>
              <a:latin typeface="Trebuchet MS" pitchFamily="34" charset="0"/>
              <a:ea typeface="ＭＳ Ｐゴシック" pitchFamily="34" charset="-128"/>
              <a:cs typeface="Trebuchet MS" pitchFamily="34" charset="0"/>
            </a:endParaRPr>
          </a:p>
          <a:p>
            <a:pPr lvl="1">
              <a:buFont typeface="Wingdings" pitchFamily="2" charset="2"/>
              <a:buChar char="§"/>
            </a:pPr>
            <a:endParaRPr lang="en-US" sz="2000" smtClean="0">
              <a:latin typeface="Trebuchet MS" pitchFamily="34" charset="0"/>
              <a:ea typeface="ＭＳ Ｐゴシック" pitchFamily="34" charset="-128"/>
              <a:cs typeface="Trebuchet MS" pitchFamily="34" charset="0"/>
            </a:endParaRPr>
          </a:p>
        </p:txBody>
      </p:sp>
      <p:sp>
        <p:nvSpPr>
          <p:cNvPr id="9222" name="Content Placeholder 2"/>
          <p:cNvSpPr>
            <a:spLocks noGrp="1"/>
          </p:cNvSpPr>
          <p:nvPr>
            <p:ph sz="half" idx="2"/>
          </p:nvPr>
        </p:nvSpPr>
        <p:spPr>
          <a:xfrm>
            <a:off x="5638800" y="5299075"/>
            <a:ext cx="3916363" cy="21685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400" b="1" smtClean="0">
                <a:solidFill>
                  <a:schemeClr val="accent1"/>
                </a:solidFill>
                <a:latin typeface="Trebuchet MS" pitchFamily="34" charset="0"/>
                <a:ea typeface="ＭＳ Ｐゴシック" pitchFamily="34" charset="-128"/>
                <a:cs typeface="Trebuchet MS" pitchFamily="34" charset="0"/>
              </a:rPr>
              <a:t>Result - Energy Savings:</a:t>
            </a:r>
          </a:p>
          <a:p>
            <a:pPr>
              <a:spcBef>
                <a:spcPts val="300"/>
              </a:spcBef>
              <a:buFont typeface="Arial" charset="0"/>
              <a:buNone/>
            </a:pPr>
            <a:r>
              <a:rPr lang="en-US" sz="2400" smtClean="0">
                <a:solidFill>
                  <a:schemeClr val="accent1"/>
                </a:solidFill>
                <a:latin typeface="Trebuchet MS" pitchFamily="34" charset="0"/>
                <a:ea typeface="ＭＳ Ｐゴシック" pitchFamily="34" charset="-128"/>
                <a:cs typeface="Trebuchet MS" pitchFamily="34" charset="0"/>
              </a:rPr>
              <a:t>   </a:t>
            </a:r>
            <a:r>
              <a:rPr lang="en-US" sz="2400" i="1" smtClean="0">
                <a:solidFill>
                  <a:schemeClr val="accent1"/>
                </a:solidFill>
                <a:latin typeface="Trebuchet MS" pitchFamily="34" charset="0"/>
                <a:ea typeface="ＭＳ Ｐゴシック" pitchFamily="34" charset="-128"/>
                <a:cs typeface="Trebuchet MS" pitchFamily="34" charset="0"/>
              </a:rPr>
              <a:t>More!</a:t>
            </a:r>
          </a:p>
          <a:p>
            <a:pPr>
              <a:spcBef>
                <a:spcPts val="300"/>
              </a:spcBef>
              <a:buFont typeface="Arial" charset="0"/>
              <a:buNone/>
            </a:pPr>
            <a:r>
              <a:rPr lang="en-US" sz="2400" i="1" smtClean="0">
                <a:solidFill>
                  <a:schemeClr val="accent1"/>
                </a:solidFill>
                <a:latin typeface="Trebuchet MS" pitchFamily="34" charset="0"/>
                <a:ea typeface="ＭＳ Ｐゴシック" pitchFamily="34" charset="-128"/>
                <a:cs typeface="Trebuchet MS" pitchFamily="34" charset="0"/>
              </a:rPr>
              <a:t>       Deeper!</a:t>
            </a:r>
          </a:p>
          <a:p>
            <a:pPr>
              <a:spcBef>
                <a:spcPts val="300"/>
              </a:spcBef>
              <a:buFont typeface="Arial" charset="0"/>
              <a:buNone/>
            </a:pPr>
            <a:r>
              <a:rPr lang="en-US" sz="2400" i="1" smtClean="0">
                <a:solidFill>
                  <a:schemeClr val="accent1"/>
                </a:solidFill>
                <a:latin typeface="Trebuchet MS" pitchFamily="34" charset="0"/>
                <a:ea typeface="ＭＳ Ｐゴシック" pitchFamily="34" charset="-128"/>
                <a:cs typeface="Trebuchet MS" pitchFamily="34" charset="0"/>
              </a:rPr>
              <a:t>		     Faster!</a:t>
            </a:r>
          </a:p>
          <a:p>
            <a:pPr>
              <a:spcBef>
                <a:spcPts val="300"/>
              </a:spcBef>
              <a:buFont typeface="Arial" charset="0"/>
              <a:buNone/>
            </a:pPr>
            <a:r>
              <a:rPr lang="en-US" sz="2400" i="1" smtClean="0">
                <a:solidFill>
                  <a:schemeClr val="accent1"/>
                </a:solidFill>
                <a:latin typeface="Trebuchet MS" pitchFamily="34" charset="0"/>
                <a:ea typeface="ＭＳ Ｐゴシック" pitchFamily="34" charset="-128"/>
                <a:cs typeface="Trebuchet MS" pitchFamily="34" charset="0"/>
              </a:rPr>
              <a:t>               Cheaper! </a:t>
            </a:r>
          </a:p>
          <a:p>
            <a:pPr>
              <a:buFont typeface="Arial" charset="0"/>
              <a:buNone/>
            </a:pPr>
            <a:r>
              <a:rPr lang="en-US" sz="2400" smtClean="0">
                <a:latin typeface="Trebuchet MS" pitchFamily="34" charset="0"/>
                <a:ea typeface="ＭＳ Ｐゴシック" pitchFamily="34" charset="-128"/>
                <a:cs typeface="Trebuchet MS" pitchFamily="34" charset="0"/>
              </a:rPr>
              <a:t>         </a:t>
            </a:r>
          </a:p>
          <a:p>
            <a:pPr lvl="1">
              <a:buFont typeface="Wingdings" pitchFamily="2" charset="2"/>
              <a:buChar char="q"/>
            </a:pPr>
            <a:endParaRPr lang="en-US" sz="2000" smtClean="0">
              <a:latin typeface="Trebuchet MS" pitchFamily="34" charset="0"/>
              <a:ea typeface="ＭＳ Ｐゴシック" pitchFamily="34" charset="-128"/>
              <a:cs typeface="Trebuchet MS" pitchFamily="34" charset="0"/>
            </a:endParaRPr>
          </a:p>
          <a:p>
            <a:pPr lvl="1">
              <a:buFont typeface="Wingdings" pitchFamily="2" charset="2"/>
              <a:buChar char="q"/>
            </a:pPr>
            <a:endParaRPr lang="en-US" sz="2000" b="1" smtClean="0">
              <a:solidFill>
                <a:srgbClr val="38859B"/>
              </a:solidFill>
              <a:latin typeface="Trebuchet MS" pitchFamily="34" charset="0"/>
              <a:ea typeface="ＭＳ Ｐゴシック" pitchFamily="34" charset="-128"/>
              <a:cs typeface="Trebuchet MS" pitchFamily="34" charset="0"/>
            </a:endParaRPr>
          </a:p>
          <a:p>
            <a:pPr lvl="1">
              <a:buFont typeface="Wingdings" pitchFamily="2" charset="2"/>
              <a:buChar char="§"/>
            </a:pPr>
            <a:endParaRPr lang="en-US" sz="2000" smtClean="0">
              <a:latin typeface="Trebuchet MS" pitchFamily="34" charset="0"/>
              <a:ea typeface="ＭＳ Ｐゴシック" pitchFamily="34" charset="-128"/>
              <a:cs typeface="Trebuchet MS" pitchFamily="34" charset="0"/>
            </a:endParaRPr>
          </a:p>
        </p:txBody>
      </p:sp>
      <p:sp>
        <p:nvSpPr>
          <p:cNvPr id="9223" name="Title 1"/>
          <p:cNvSpPr>
            <a:spLocks noGrp="1"/>
          </p:cNvSpPr>
          <p:nvPr>
            <p:ph type="title"/>
          </p:nvPr>
        </p:nvSpPr>
        <p:spPr>
          <a:xfrm>
            <a:off x="503238" y="533400"/>
            <a:ext cx="8259762" cy="762000"/>
          </a:xfrm>
        </p:spPr>
        <p:txBody>
          <a:bodyPr/>
          <a:lstStyle/>
          <a:p>
            <a:pPr eaLnBrk="1" hangingPunct="1"/>
            <a:r>
              <a:rPr lang="en-US" cap="none" dirty="0" smtClean="0">
                <a:solidFill>
                  <a:srgbClr val="1FA1B0"/>
                </a:solidFill>
                <a:latin typeface="Trebuchet MS" pitchFamily="34" charset="0"/>
                <a:ea typeface="ＭＳ Ｐゴシック" pitchFamily="34" charset="-128"/>
                <a:cs typeface="Trebuchet MS" pitchFamily="34" charset="0"/>
              </a:rPr>
              <a:t>ABOUT NEEP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609600"/>
            <a:ext cx="9051925" cy="1295400"/>
          </a:xfrm>
        </p:spPr>
        <p:txBody>
          <a:bodyPr/>
          <a:lstStyle/>
          <a:p>
            <a:r>
              <a:rPr lang="en-US" dirty="0" smtClean="0">
                <a:solidFill>
                  <a:srgbClr val="1FA1B0"/>
                </a:solidFill>
              </a:rPr>
              <a:t>The Smart Bet: Energy Efficiency Could Offset Load Growth</a:t>
            </a:r>
            <a:br>
              <a:rPr lang="en-US" dirty="0" smtClean="0">
                <a:solidFill>
                  <a:srgbClr val="1FA1B0"/>
                </a:solidFill>
              </a:rPr>
            </a:br>
            <a:endParaRPr lang="en-US" dirty="0">
              <a:solidFill>
                <a:srgbClr val="1FA1B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D3906-1B4B-47B4-8D80-BEF3998FF96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pSp>
        <p:nvGrpSpPr>
          <p:cNvPr id="5" name="Content Placeholder 4"/>
          <p:cNvGrpSpPr>
            <a:grpSpLocks noGrp="1" noChangeAspect="1"/>
          </p:cNvGrpSpPr>
          <p:nvPr/>
        </p:nvGrpSpPr>
        <p:grpSpPr bwMode="auto">
          <a:xfrm>
            <a:off x="503238" y="1812925"/>
            <a:ext cx="9051925" cy="5130800"/>
            <a:chOff x="528" y="1012"/>
            <a:chExt cx="6019" cy="3145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528" y="1012"/>
              <a:ext cx="5808" cy="3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" name="Group 205"/>
            <p:cNvGrpSpPr>
              <a:grpSpLocks/>
            </p:cNvGrpSpPr>
            <p:nvPr/>
          </p:nvGrpSpPr>
          <p:grpSpPr bwMode="auto">
            <a:xfrm>
              <a:off x="563" y="1039"/>
              <a:ext cx="5753" cy="3084"/>
              <a:chOff x="563" y="1039"/>
              <a:chExt cx="5753" cy="3084"/>
            </a:xfrm>
          </p:grpSpPr>
          <p:sp>
            <p:nvSpPr>
              <p:cNvPr id="219" name="Rectangle 5"/>
              <p:cNvSpPr>
                <a:spLocks noChangeArrowheads="1"/>
              </p:cNvSpPr>
              <p:nvPr/>
            </p:nvSpPr>
            <p:spPr bwMode="auto">
              <a:xfrm>
                <a:off x="563" y="1039"/>
                <a:ext cx="5753" cy="308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Rectangle 6"/>
              <p:cNvSpPr>
                <a:spLocks noChangeArrowheads="1"/>
              </p:cNvSpPr>
              <p:nvPr/>
            </p:nvSpPr>
            <p:spPr bwMode="auto">
              <a:xfrm>
                <a:off x="1236" y="1660"/>
                <a:ext cx="4335" cy="2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Rectangle 7"/>
              <p:cNvSpPr>
                <a:spLocks noChangeArrowheads="1"/>
              </p:cNvSpPr>
              <p:nvPr/>
            </p:nvSpPr>
            <p:spPr bwMode="auto">
              <a:xfrm>
                <a:off x="1236" y="1660"/>
                <a:ext cx="4335" cy="2192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Line 8"/>
              <p:cNvSpPr>
                <a:spLocks noChangeShapeType="1"/>
              </p:cNvSpPr>
              <p:nvPr/>
            </p:nvSpPr>
            <p:spPr bwMode="auto">
              <a:xfrm>
                <a:off x="1236" y="1660"/>
                <a:ext cx="1" cy="219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Line 9"/>
              <p:cNvSpPr>
                <a:spLocks noChangeShapeType="1"/>
              </p:cNvSpPr>
              <p:nvPr/>
            </p:nvSpPr>
            <p:spPr bwMode="auto">
              <a:xfrm>
                <a:off x="1203" y="3852"/>
                <a:ext cx="3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Line 10"/>
              <p:cNvSpPr>
                <a:spLocks noChangeShapeType="1"/>
              </p:cNvSpPr>
              <p:nvPr/>
            </p:nvSpPr>
            <p:spPr bwMode="auto">
              <a:xfrm>
                <a:off x="1203" y="3633"/>
                <a:ext cx="3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Line 11"/>
              <p:cNvSpPr>
                <a:spLocks noChangeShapeType="1"/>
              </p:cNvSpPr>
              <p:nvPr/>
            </p:nvSpPr>
            <p:spPr bwMode="auto">
              <a:xfrm>
                <a:off x="1203" y="3414"/>
                <a:ext cx="3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Line 12"/>
              <p:cNvSpPr>
                <a:spLocks noChangeShapeType="1"/>
              </p:cNvSpPr>
              <p:nvPr/>
            </p:nvSpPr>
            <p:spPr bwMode="auto">
              <a:xfrm>
                <a:off x="1203" y="3195"/>
                <a:ext cx="3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Line 13"/>
              <p:cNvSpPr>
                <a:spLocks noChangeShapeType="1"/>
              </p:cNvSpPr>
              <p:nvPr/>
            </p:nvSpPr>
            <p:spPr bwMode="auto">
              <a:xfrm>
                <a:off x="1203" y="2975"/>
                <a:ext cx="3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Line 14"/>
              <p:cNvSpPr>
                <a:spLocks noChangeShapeType="1"/>
              </p:cNvSpPr>
              <p:nvPr/>
            </p:nvSpPr>
            <p:spPr bwMode="auto">
              <a:xfrm>
                <a:off x="1203" y="2756"/>
                <a:ext cx="3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Line 15"/>
              <p:cNvSpPr>
                <a:spLocks noChangeShapeType="1"/>
              </p:cNvSpPr>
              <p:nvPr/>
            </p:nvSpPr>
            <p:spPr bwMode="auto">
              <a:xfrm>
                <a:off x="1203" y="2537"/>
                <a:ext cx="3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Line 16"/>
              <p:cNvSpPr>
                <a:spLocks noChangeShapeType="1"/>
              </p:cNvSpPr>
              <p:nvPr/>
            </p:nvSpPr>
            <p:spPr bwMode="auto">
              <a:xfrm>
                <a:off x="1203" y="2318"/>
                <a:ext cx="3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Line 17"/>
              <p:cNvSpPr>
                <a:spLocks noChangeShapeType="1"/>
              </p:cNvSpPr>
              <p:nvPr/>
            </p:nvSpPr>
            <p:spPr bwMode="auto">
              <a:xfrm>
                <a:off x="1203" y="2098"/>
                <a:ext cx="3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Line 18"/>
              <p:cNvSpPr>
                <a:spLocks noChangeShapeType="1"/>
              </p:cNvSpPr>
              <p:nvPr/>
            </p:nvSpPr>
            <p:spPr bwMode="auto">
              <a:xfrm>
                <a:off x="1203" y="1879"/>
                <a:ext cx="3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Line 19"/>
              <p:cNvSpPr>
                <a:spLocks noChangeShapeType="1"/>
              </p:cNvSpPr>
              <p:nvPr/>
            </p:nvSpPr>
            <p:spPr bwMode="auto">
              <a:xfrm>
                <a:off x="1203" y="1660"/>
                <a:ext cx="3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Line 20"/>
              <p:cNvSpPr>
                <a:spLocks noChangeShapeType="1"/>
              </p:cNvSpPr>
              <p:nvPr/>
            </p:nvSpPr>
            <p:spPr bwMode="auto">
              <a:xfrm>
                <a:off x="1236" y="3852"/>
                <a:ext cx="43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Line 21"/>
              <p:cNvSpPr>
                <a:spLocks noChangeShapeType="1"/>
              </p:cNvSpPr>
              <p:nvPr/>
            </p:nvSpPr>
            <p:spPr bwMode="auto">
              <a:xfrm flipV="1">
                <a:off x="1236" y="3852"/>
                <a:ext cx="1" cy="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Line 22"/>
              <p:cNvSpPr>
                <a:spLocks noChangeShapeType="1"/>
              </p:cNvSpPr>
              <p:nvPr/>
            </p:nvSpPr>
            <p:spPr bwMode="auto">
              <a:xfrm flipV="1">
                <a:off x="1717" y="3852"/>
                <a:ext cx="1" cy="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Line 23"/>
              <p:cNvSpPr>
                <a:spLocks noChangeShapeType="1"/>
              </p:cNvSpPr>
              <p:nvPr/>
            </p:nvSpPr>
            <p:spPr bwMode="auto">
              <a:xfrm flipV="1">
                <a:off x="2200" y="3852"/>
                <a:ext cx="1" cy="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Line 24"/>
              <p:cNvSpPr>
                <a:spLocks noChangeShapeType="1"/>
              </p:cNvSpPr>
              <p:nvPr/>
            </p:nvSpPr>
            <p:spPr bwMode="auto">
              <a:xfrm flipV="1">
                <a:off x="2680" y="3852"/>
                <a:ext cx="1" cy="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Line 25"/>
              <p:cNvSpPr>
                <a:spLocks noChangeShapeType="1"/>
              </p:cNvSpPr>
              <p:nvPr/>
            </p:nvSpPr>
            <p:spPr bwMode="auto">
              <a:xfrm flipV="1">
                <a:off x="3163" y="3852"/>
                <a:ext cx="1" cy="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Line 26"/>
              <p:cNvSpPr>
                <a:spLocks noChangeShapeType="1"/>
              </p:cNvSpPr>
              <p:nvPr/>
            </p:nvSpPr>
            <p:spPr bwMode="auto">
              <a:xfrm flipV="1">
                <a:off x="3644" y="3852"/>
                <a:ext cx="1" cy="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Line 27"/>
              <p:cNvSpPr>
                <a:spLocks noChangeShapeType="1"/>
              </p:cNvSpPr>
              <p:nvPr/>
            </p:nvSpPr>
            <p:spPr bwMode="auto">
              <a:xfrm flipV="1">
                <a:off x="4127" y="3852"/>
                <a:ext cx="1" cy="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Line 28"/>
              <p:cNvSpPr>
                <a:spLocks noChangeShapeType="1"/>
              </p:cNvSpPr>
              <p:nvPr/>
            </p:nvSpPr>
            <p:spPr bwMode="auto">
              <a:xfrm flipV="1">
                <a:off x="4608" y="3852"/>
                <a:ext cx="1" cy="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Line 29"/>
              <p:cNvSpPr>
                <a:spLocks noChangeShapeType="1"/>
              </p:cNvSpPr>
              <p:nvPr/>
            </p:nvSpPr>
            <p:spPr bwMode="auto">
              <a:xfrm flipV="1">
                <a:off x="5091" y="3852"/>
                <a:ext cx="1" cy="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Line 30"/>
              <p:cNvSpPr>
                <a:spLocks noChangeShapeType="1"/>
              </p:cNvSpPr>
              <p:nvPr/>
            </p:nvSpPr>
            <p:spPr bwMode="auto">
              <a:xfrm flipV="1">
                <a:off x="5571" y="3852"/>
                <a:ext cx="1" cy="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Line 31"/>
              <p:cNvSpPr>
                <a:spLocks noChangeShapeType="1"/>
              </p:cNvSpPr>
              <p:nvPr/>
            </p:nvSpPr>
            <p:spPr bwMode="auto">
              <a:xfrm>
                <a:off x="1236" y="2503"/>
                <a:ext cx="481" cy="1"/>
              </a:xfrm>
              <a:prstGeom prst="line">
                <a:avLst/>
              </a:prstGeom>
              <a:noFill/>
              <a:ln w="16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Line 32"/>
              <p:cNvSpPr>
                <a:spLocks noChangeShapeType="1"/>
              </p:cNvSpPr>
              <p:nvPr/>
            </p:nvSpPr>
            <p:spPr bwMode="auto">
              <a:xfrm>
                <a:off x="1717" y="2503"/>
                <a:ext cx="483" cy="1"/>
              </a:xfrm>
              <a:prstGeom prst="line">
                <a:avLst/>
              </a:prstGeom>
              <a:noFill/>
              <a:ln w="16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Line 33"/>
              <p:cNvSpPr>
                <a:spLocks noChangeShapeType="1"/>
              </p:cNvSpPr>
              <p:nvPr/>
            </p:nvSpPr>
            <p:spPr bwMode="auto">
              <a:xfrm>
                <a:off x="2200" y="2503"/>
                <a:ext cx="480" cy="1"/>
              </a:xfrm>
              <a:prstGeom prst="line">
                <a:avLst/>
              </a:prstGeom>
              <a:noFill/>
              <a:ln w="16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Line 34"/>
              <p:cNvSpPr>
                <a:spLocks noChangeShapeType="1"/>
              </p:cNvSpPr>
              <p:nvPr/>
            </p:nvSpPr>
            <p:spPr bwMode="auto">
              <a:xfrm>
                <a:off x="2680" y="2503"/>
                <a:ext cx="483" cy="1"/>
              </a:xfrm>
              <a:prstGeom prst="line">
                <a:avLst/>
              </a:prstGeom>
              <a:noFill/>
              <a:ln w="16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Line 35"/>
              <p:cNvSpPr>
                <a:spLocks noChangeShapeType="1"/>
              </p:cNvSpPr>
              <p:nvPr/>
            </p:nvSpPr>
            <p:spPr bwMode="auto">
              <a:xfrm>
                <a:off x="3163" y="2503"/>
                <a:ext cx="481" cy="1"/>
              </a:xfrm>
              <a:prstGeom prst="line">
                <a:avLst/>
              </a:prstGeom>
              <a:noFill/>
              <a:ln w="16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Line 36"/>
              <p:cNvSpPr>
                <a:spLocks noChangeShapeType="1"/>
              </p:cNvSpPr>
              <p:nvPr/>
            </p:nvSpPr>
            <p:spPr bwMode="auto">
              <a:xfrm>
                <a:off x="3644" y="2503"/>
                <a:ext cx="483" cy="1"/>
              </a:xfrm>
              <a:prstGeom prst="line">
                <a:avLst/>
              </a:prstGeom>
              <a:noFill/>
              <a:ln w="16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Line 37"/>
              <p:cNvSpPr>
                <a:spLocks noChangeShapeType="1"/>
              </p:cNvSpPr>
              <p:nvPr/>
            </p:nvSpPr>
            <p:spPr bwMode="auto">
              <a:xfrm>
                <a:off x="4127" y="2503"/>
                <a:ext cx="481" cy="1"/>
              </a:xfrm>
              <a:prstGeom prst="line">
                <a:avLst/>
              </a:prstGeom>
              <a:noFill/>
              <a:ln w="16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Line 38"/>
              <p:cNvSpPr>
                <a:spLocks noChangeShapeType="1"/>
              </p:cNvSpPr>
              <p:nvPr/>
            </p:nvSpPr>
            <p:spPr bwMode="auto">
              <a:xfrm>
                <a:off x="4608" y="2503"/>
                <a:ext cx="483" cy="1"/>
              </a:xfrm>
              <a:prstGeom prst="line">
                <a:avLst/>
              </a:prstGeom>
              <a:noFill/>
              <a:ln w="16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Line 39"/>
              <p:cNvSpPr>
                <a:spLocks noChangeShapeType="1"/>
              </p:cNvSpPr>
              <p:nvPr/>
            </p:nvSpPr>
            <p:spPr bwMode="auto">
              <a:xfrm>
                <a:off x="5091" y="2503"/>
                <a:ext cx="480" cy="1"/>
              </a:xfrm>
              <a:prstGeom prst="line">
                <a:avLst/>
              </a:prstGeom>
              <a:noFill/>
              <a:ln w="16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40"/>
              <p:cNvSpPr>
                <a:spLocks/>
              </p:cNvSpPr>
              <p:nvPr/>
            </p:nvSpPr>
            <p:spPr bwMode="auto">
              <a:xfrm>
                <a:off x="1226" y="2452"/>
                <a:ext cx="34" cy="17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2" y="0"/>
                  </a:cxn>
                  <a:cxn ang="0">
                    <a:pos x="34" y="12"/>
                  </a:cxn>
                  <a:cxn ang="0">
                    <a:pos x="2" y="17"/>
                  </a:cxn>
                  <a:cxn ang="0">
                    <a:pos x="0" y="4"/>
                  </a:cxn>
                </a:cxnLst>
                <a:rect l="0" t="0" r="r" b="b"/>
                <a:pathLst>
                  <a:path w="34" h="17">
                    <a:moveTo>
                      <a:pt x="0" y="4"/>
                    </a:moveTo>
                    <a:lnTo>
                      <a:pt x="32" y="0"/>
                    </a:lnTo>
                    <a:lnTo>
                      <a:pt x="34" y="12"/>
                    </a:lnTo>
                    <a:lnTo>
                      <a:pt x="2" y="1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41"/>
              <p:cNvSpPr>
                <a:spLocks/>
              </p:cNvSpPr>
              <p:nvPr/>
            </p:nvSpPr>
            <p:spPr bwMode="auto">
              <a:xfrm>
                <a:off x="1322" y="2440"/>
                <a:ext cx="35" cy="1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3" y="0"/>
                  </a:cxn>
                  <a:cxn ang="0">
                    <a:pos x="35" y="13"/>
                  </a:cxn>
                  <a:cxn ang="0">
                    <a:pos x="2" y="16"/>
                  </a:cxn>
                  <a:cxn ang="0">
                    <a:pos x="0" y="3"/>
                  </a:cxn>
                </a:cxnLst>
                <a:rect l="0" t="0" r="r" b="b"/>
                <a:pathLst>
                  <a:path w="35" h="16">
                    <a:moveTo>
                      <a:pt x="0" y="3"/>
                    </a:moveTo>
                    <a:lnTo>
                      <a:pt x="33" y="0"/>
                    </a:lnTo>
                    <a:lnTo>
                      <a:pt x="35" y="13"/>
                    </a:lnTo>
                    <a:lnTo>
                      <a:pt x="2" y="1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42"/>
              <p:cNvSpPr>
                <a:spLocks/>
              </p:cNvSpPr>
              <p:nvPr/>
            </p:nvSpPr>
            <p:spPr bwMode="auto">
              <a:xfrm>
                <a:off x="1420" y="2427"/>
                <a:ext cx="35" cy="1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3" y="0"/>
                  </a:cxn>
                  <a:cxn ang="0">
                    <a:pos x="35" y="13"/>
                  </a:cxn>
                  <a:cxn ang="0">
                    <a:pos x="2" y="16"/>
                  </a:cxn>
                  <a:cxn ang="0">
                    <a:pos x="0" y="4"/>
                  </a:cxn>
                </a:cxnLst>
                <a:rect l="0" t="0" r="r" b="b"/>
                <a:pathLst>
                  <a:path w="35" h="16">
                    <a:moveTo>
                      <a:pt x="0" y="4"/>
                    </a:moveTo>
                    <a:lnTo>
                      <a:pt x="33" y="0"/>
                    </a:lnTo>
                    <a:lnTo>
                      <a:pt x="35" y="13"/>
                    </a:lnTo>
                    <a:lnTo>
                      <a:pt x="2" y="1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43"/>
              <p:cNvSpPr>
                <a:spLocks/>
              </p:cNvSpPr>
              <p:nvPr/>
            </p:nvSpPr>
            <p:spPr bwMode="auto">
              <a:xfrm>
                <a:off x="1516" y="2414"/>
                <a:ext cx="35" cy="1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3" y="0"/>
                  </a:cxn>
                  <a:cxn ang="0">
                    <a:pos x="35" y="13"/>
                  </a:cxn>
                  <a:cxn ang="0">
                    <a:pos x="2" y="18"/>
                  </a:cxn>
                  <a:cxn ang="0">
                    <a:pos x="0" y="5"/>
                  </a:cxn>
                </a:cxnLst>
                <a:rect l="0" t="0" r="r" b="b"/>
                <a:pathLst>
                  <a:path w="35" h="18">
                    <a:moveTo>
                      <a:pt x="0" y="5"/>
                    </a:moveTo>
                    <a:lnTo>
                      <a:pt x="33" y="0"/>
                    </a:lnTo>
                    <a:lnTo>
                      <a:pt x="35" y="13"/>
                    </a:lnTo>
                    <a:lnTo>
                      <a:pt x="2" y="1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44"/>
              <p:cNvSpPr>
                <a:spLocks/>
              </p:cNvSpPr>
              <p:nvPr/>
            </p:nvSpPr>
            <p:spPr bwMode="auto">
              <a:xfrm>
                <a:off x="1614" y="2402"/>
                <a:ext cx="33" cy="17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1" y="0"/>
                  </a:cxn>
                  <a:cxn ang="0">
                    <a:pos x="33" y="12"/>
                  </a:cxn>
                  <a:cxn ang="0">
                    <a:pos x="2" y="17"/>
                  </a:cxn>
                  <a:cxn ang="0">
                    <a:pos x="0" y="4"/>
                  </a:cxn>
                </a:cxnLst>
                <a:rect l="0" t="0" r="r" b="b"/>
                <a:pathLst>
                  <a:path w="33" h="17">
                    <a:moveTo>
                      <a:pt x="0" y="4"/>
                    </a:moveTo>
                    <a:lnTo>
                      <a:pt x="31" y="0"/>
                    </a:lnTo>
                    <a:lnTo>
                      <a:pt x="33" y="12"/>
                    </a:lnTo>
                    <a:lnTo>
                      <a:pt x="2" y="1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45"/>
              <p:cNvSpPr>
                <a:spLocks/>
              </p:cNvSpPr>
              <p:nvPr/>
            </p:nvSpPr>
            <p:spPr bwMode="auto">
              <a:xfrm>
                <a:off x="1711" y="2392"/>
                <a:ext cx="14" cy="14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2" y="0"/>
                  </a:cxn>
                  <a:cxn ang="0">
                    <a:pos x="14" y="13"/>
                  </a:cxn>
                  <a:cxn ang="0">
                    <a:pos x="2" y="14"/>
                  </a:cxn>
                  <a:cxn ang="0">
                    <a:pos x="0" y="1"/>
                  </a:cxn>
                </a:cxnLst>
                <a:rect l="0" t="0" r="r" b="b"/>
                <a:pathLst>
                  <a:path w="14" h="14">
                    <a:moveTo>
                      <a:pt x="0" y="1"/>
                    </a:moveTo>
                    <a:lnTo>
                      <a:pt x="12" y="0"/>
                    </a:lnTo>
                    <a:lnTo>
                      <a:pt x="14" y="13"/>
                    </a:lnTo>
                    <a:lnTo>
                      <a:pt x="2" y="1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46"/>
              <p:cNvSpPr>
                <a:spLocks/>
              </p:cNvSpPr>
              <p:nvPr/>
            </p:nvSpPr>
            <p:spPr bwMode="auto">
              <a:xfrm>
                <a:off x="1706" y="2389"/>
                <a:ext cx="35" cy="1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3" y="0"/>
                  </a:cxn>
                  <a:cxn ang="0">
                    <a:pos x="35" y="13"/>
                  </a:cxn>
                  <a:cxn ang="0">
                    <a:pos x="3" y="16"/>
                  </a:cxn>
                  <a:cxn ang="0">
                    <a:pos x="0" y="3"/>
                  </a:cxn>
                </a:cxnLst>
                <a:rect l="0" t="0" r="r" b="b"/>
                <a:pathLst>
                  <a:path w="35" h="16">
                    <a:moveTo>
                      <a:pt x="0" y="3"/>
                    </a:moveTo>
                    <a:lnTo>
                      <a:pt x="33" y="0"/>
                    </a:lnTo>
                    <a:lnTo>
                      <a:pt x="35" y="13"/>
                    </a:lnTo>
                    <a:lnTo>
                      <a:pt x="3" y="1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47"/>
              <p:cNvSpPr>
                <a:spLocks/>
              </p:cNvSpPr>
              <p:nvPr/>
            </p:nvSpPr>
            <p:spPr bwMode="auto">
              <a:xfrm>
                <a:off x="1805" y="2381"/>
                <a:ext cx="34" cy="1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2" y="0"/>
                  </a:cxn>
                  <a:cxn ang="0">
                    <a:pos x="34" y="12"/>
                  </a:cxn>
                  <a:cxn ang="0">
                    <a:pos x="2" y="16"/>
                  </a:cxn>
                  <a:cxn ang="0">
                    <a:pos x="0" y="3"/>
                  </a:cxn>
                </a:cxnLst>
                <a:rect l="0" t="0" r="r" b="b"/>
                <a:pathLst>
                  <a:path w="34" h="16">
                    <a:moveTo>
                      <a:pt x="0" y="3"/>
                    </a:moveTo>
                    <a:lnTo>
                      <a:pt x="32" y="0"/>
                    </a:lnTo>
                    <a:lnTo>
                      <a:pt x="34" y="12"/>
                    </a:lnTo>
                    <a:lnTo>
                      <a:pt x="2" y="1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48"/>
              <p:cNvSpPr>
                <a:spLocks/>
              </p:cNvSpPr>
              <p:nvPr/>
            </p:nvSpPr>
            <p:spPr bwMode="auto">
              <a:xfrm>
                <a:off x="1903" y="2374"/>
                <a:ext cx="35" cy="1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3" y="0"/>
                  </a:cxn>
                  <a:cxn ang="0">
                    <a:pos x="35" y="13"/>
                  </a:cxn>
                  <a:cxn ang="0">
                    <a:pos x="2" y="15"/>
                  </a:cxn>
                  <a:cxn ang="0">
                    <a:pos x="0" y="2"/>
                  </a:cxn>
                </a:cxnLst>
                <a:rect l="0" t="0" r="r" b="b"/>
                <a:pathLst>
                  <a:path w="35" h="15">
                    <a:moveTo>
                      <a:pt x="0" y="2"/>
                    </a:moveTo>
                    <a:lnTo>
                      <a:pt x="33" y="0"/>
                    </a:lnTo>
                    <a:lnTo>
                      <a:pt x="35" y="13"/>
                    </a:lnTo>
                    <a:lnTo>
                      <a:pt x="2" y="1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49"/>
              <p:cNvSpPr>
                <a:spLocks/>
              </p:cNvSpPr>
              <p:nvPr/>
            </p:nvSpPr>
            <p:spPr bwMode="auto">
              <a:xfrm>
                <a:off x="1999" y="2366"/>
                <a:ext cx="35" cy="1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3" y="0"/>
                  </a:cxn>
                  <a:cxn ang="0">
                    <a:pos x="35" y="13"/>
                  </a:cxn>
                  <a:cxn ang="0">
                    <a:pos x="2" y="15"/>
                  </a:cxn>
                  <a:cxn ang="0">
                    <a:pos x="0" y="2"/>
                  </a:cxn>
                </a:cxnLst>
                <a:rect l="0" t="0" r="r" b="b"/>
                <a:pathLst>
                  <a:path w="35" h="15">
                    <a:moveTo>
                      <a:pt x="0" y="2"/>
                    </a:moveTo>
                    <a:lnTo>
                      <a:pt x="33" y="0"/>
                    </a:lnTo>
                    <a:lnTo>
                      <a:pt x="35" y="13"/>
                    </a:lnTo>
                    <a:lnTo>
                      <a:pt x="2" y="1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50"/>
              <p:cNvSpPr>
                <a:spLocks/>
              </p:cNvSpPr>
              <p:nvPr/>
            </p:nvSpPr>
            <p:spPr bwMode="auto">
              <a:xfrm>
                <a:off x="2097" y="2358"/>
                <a:ext cx="35" cy="1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3" y="0"/>
                  </a:cxn>
                  <a:cxn ang="0">
                    <a:pos x="35" y="13"/>
                  </a:cxn>
                  <a:cxn ang="0">
                    <a:pos x="2" y="15"/>
                  </a:cxn>
                  <a:cxn ang="0">
                    <a:pos x="0" y="2"/>
                  </a:cxn>
                </a:cxnLst>
                <a:rect l="0" t="0" r="r" b="b"/>
                <a:pathLst>
                  <a:path w="35" h="15">
                    <a:moveTo>
                      <a:pt x="0" y="2"/>
                    </a:moveTo>
                    <a:lnTo>
                      <a:pt x="33" y="0"/>
                    </a:lnTo>
                    <a:lnTo>
                      <a:pt x="35" y="13"/>
                    </a:lnTo>
                    <a:lnTo>
                      <a:pt x="2" y="1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51"/>
              <p:cNvSpPr>
                <a:spLocks/>
              </p:cNvSpPr>
              <p:nvPr/>
            </p:nvSpPr>
            <p:spPr bwMode="auto">
              <a:xfrm>
                <a:off x="2195" y="2352"/>
                <a:ext cx="13" cy="14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1" y="0"/>
                  </a:cxn>
                  <a:cxn ang="0">
                    <a:pos x="13" y="12"/>
                  </a:cxn>
                  <a:cxn ang="0">
                    <a:pos x="3" y="14"/>
                  </a:cxn>
                  <a:cxn ang="0">
                    <a:pos x="0" y="1"/>
                  </a:cxn>
                </a:cxnLst>
                <a:rect l="0" t="0" r="r" b="b"/>
                <a:pathLst>
                  <a:path w="13" h="14">
                    <a:moveTo>
                      <a:pt x="0" y="1"/>
                    </a:moveTo>
                    <a:lnTo>
                      <a:pt x="11" y="0"/>
                    </a:lnTo>
                    <a:lnTo>
                      <a:pt x="13" y="12"/>
                    </a:lnTo>
                    <a:lnTo>
                      <a:pt x="3" y="1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52"/>
              <p:cNvSpPr>
                <a:spLocks/>
              </p:cNvSpPr>
              <p:nvPr/>
            </p:nvSpPr>
            <p:spPr bwMode="auto">
              <a:xfrm>
                <a:off x="2189" y="2350"/>
                <a:ext cx="35" cy="1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3" y="0"/>
                  </a:cxn>
                  <a:cxn ang="0">
                    <a:pos x="35" y="13"/>
                  </a:cxn>
                  <a:cxn ang="0">
                    <a:pos x="2" y="14"/>
                  </a:cxn>
                  <a:cxn ang="0">
                    <a:pos x="0" y="2"/>
                  </a:cxn>
                </a:cxnLst>
                <a:rect l="0" t="0" r="r" b="b"/>
                <a:pathLst>
                  <a:path w="35" h="14">
                    <a:moveTo>
                      <a:pt x="0" y="2"/>
                    </a:moveTo>
                    <a:lnTo>
                      <a:pt x="33" y="0"/>
                    </a:lnTo>
                    <a:lnTo>
                      <a:pt x="35" y="13"/>
                    </a:lnTo>
                    <a:lnTo>
                      <a:pt x="2" y="1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Freeform 53"/>
              <p:cNvSpPr>
                <a:spLocks/>
              </p:cNvSpPr>
              <p:nvPr/>
            </p:nvSpPr>
            <p:spPr bwMode="auto">
              <a:xfrm>
                <a:off x="2288" y="2342"/>
                <a:ext cx="34" cy="1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2" y="0"/>
                  </a:cxn>
                  <a:cxn ang="0">
                    <a:pos x="34" y="13"/>
                  </a:cxn>
                  <a:cxn ang="0">
                    <a:pos x="2" y="16"/>
                  </a:cxn>
                  <a:cxn ang="0">
                    <a:pos x="0" y="3"/>
                  </a:cxn>
                </a:cxnLst>
                <a:rect l="0" t="0" r="r" b="b"/>
                <a:pathLst>
                  <a:path w="34" h="16">
                    <a:moveTo>
                      <a:pt x="0" y="3"/>
                    </a:moveTo>
                    <a:lnTo>
                      <a:pt x="32" y="0"/>
                    </a:lnTo>
                    <a:lnTo>
                      <a:pt x="34" y="13"/>
                    </a:lnTo>
                    <a:lnTo>
                      <a:pt x="2" y="1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Freeform 54"/>
              <p:cNvSpPr>
                <a:spLocks/>
              </p:cNvSpPr>
              <p:nvPr/>
            </p:nvSpPr>
            <p:spPr bwMode="auto">
              <a:xfrm>
                <a:off x="2386" y="2335"/>
                <a:ext cx="35" cy="17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2" y="0"/>
                  </a:cxn>
                  <a:cxn ang="0">
                    <a:pos x="35" y="13"/>
                  </a:cxn>
                  <a:cxn ang="0">
                    <a:pos x="2" y="17"/>
                  </a:cxn>
                  <a:cxn ang="0">
                    <a:pos x="0" y="4"/>
                  </a:cxn>
                </a:cxnLst>
                <a:rect l="0" t="0" r="r" b="b"/>
                <a:pathLst>
                  <a:path w="35" h="17">
                    <a:moveTo>
                      <a:pt x="0" y="4"/>
                    </a:moveTo>
                    <a:lnTo>
                      <a:pt x="32" y="0"/>
                    </a:lnTo>
                    <a:lnTo>
                      <a:pt x="35" y="13"/>
                    </a:lnTo>
                    <a:lnTo>
                      <a:pt x="2" y="1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Freeform 55"/>
              <p:cNvSpPr>
                <a:spLocks/>
              </p:cNvSpPr>
              <p:nvPr/>
            </p:nvSpPr>
            <p:spPr bwMode="auto">
              <a:xfrm>
                <a:off x="2484" y="2329"/>
                <a:ext cx="35" cy="1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3" y="0"/>
                  </a:cxn>
                  <a:cxn ang="0">
                    <a:pos x="35" y="13"/>
                  </a:cxn>
                  <a:cxn ang="0">
                    <a:pos x="2" y="16"/>
                  </a:cxn>
                  <a:cxn ang="0">
                    <a:pos x="0" y="3"/>
                  </a:cxn>
                </a:cxnLst>
                <a:rect l="0" t="0" r="r" b="b"/>
                <a:pathLst>
                  <a:path w="35" h="16">
                    <a:moveTo>
                      <a:pt x="0" y="3"/>
                    </a:moveTo>
                    <a:lnTo>
                      <a:pt x="33" y="0"/>
                    </a:lnTo>
                    <a:lnTo>
                      <a:pt x="35" y="13"/>
                    </a:lnTo>
                    <a:lnTo>
                      <a:pt x="2" y="1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Freeform 56"/>
              <p:cNvSpPr>
                <a:spLocks/>
              </p:cNvSpPr>
              <p:nvPr/>
            </p:nvSpPr>
            <p:spPr bwMode="auto">
              <a:xfrm>
                <a:off x="2582" y="2323"/>
                <a:ext cx="35" cy="14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3" y="0"/>
                  </a:cxn>
                  <a:cxn ang="0">
                    <a:pos x="35" y="12"/>
                  </a:cxn>
                  <a:cxn ang="0">
                    <a:pos x="2" y="14"/>
                  </a:cxn>
                  <a:cxn ang="0">
                    <a:pos x="0" y="1"/>
                  </a:cxn>
                </a:cxnLst>
                <a:rect l="0" t="0" r="r" b="b"/>
                <a:pathLst>
                  <a:path w="35" h="14">
                    <a:moveTo>
                      <a:pt x="0" y="1"/>
                    </a:moveTo>
                    <a:lnTo>
                      <a:pt x="33" y="0"/>
                    </a:lnTo>
                    <a:lnTo>
                      <a:pt x="35" y="12"/>
                    </a:lnTo>
                    <a:lnTo>
                      <a:pt x="2" y="1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Rectangle 57"/>
              <p:cNvSpPr>
                <a:spLocks noChangeArrowheads="1"/>
              </p:cNvSpPr>
              <p:nvPr/>
            </p:nvSpPr>
            <p:spPr bwMode="auto">
              <a:xfrm>
                <a:off x="2682" y="2318"/>
                <a:ext cx="7" cy="13"/>
              </a:xfrm>
              <a:prstGeom prst="rect">
                <a:avLst/>
              </a:prstGeom>
              <a:solidFill>
                <a:srgbClr val="3399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Freeform 58"/>
              <p:cNvSpPr>
                <a:spLocks/>
              </p:cNvSpPr>
              <p:nvPr/>
            </p:nvSpPr>
            <p:spPr bwMode="auto">
              <a:xfrm>
                <a:off x="2670" y="2315"/>
                <a:ext cx="35" cy="1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3" y="0"/>
                  </a:cxn>
                  <a:cxn ang="0">
                    <a:pos x="35" y="12"/>
                  </a:cxn>
                  <a:cxn ang="0">
                    <a:pos x="2" y="16"/>
                  </a:cxn>
                  <a:cxn ang="0">
                    <a:pos x="0" y="3"/>
                  </a:cxn>
                </a:cxnLst>
                <a:rect l="0" t="0" r="r" b="b"/>
                <a:pathLst>
                  <a:path w="35" h="16">
                    <a:moveTo>
                      <a:pt x="0" y="3"/>
                    </a:moveTo>
                    <a:lnTo>
                      <a:pt x="33" y="0"/>
                    </a:lnTo>
                    <a:lnTo>
                      <a:pt x="35" y="12"/>
                    </a:lnTo>
                    <a:lnTo>
                      <a:pt x="2" y="1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Freeform 59"/>
              <p:cNvSpPr>
                <a:spLocks/>
              </p:cNvSpPr>
              <p:nvPr/>
            </p:nvSpPr>
            <p:spPr bwMode="auto">
              <a:xfrm>
                <a:off x="2768" y="2306"/>
                <a:ext cx="35" cy="17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3" y="0"/>
                  </a:cxn>
                  <a:cxn ang="0">
                    <a:pos x="35" y="13"/>
                  </a:cxn>
                  <a:cxn ang="0">
                    <a:pos x="2" y="17"/>
                  </a:cxn>
                  <a:cxn ang="0">
                    <a:pos x="0" y="4"/>
                  </a:cxn>
                </a:cxnLst>
                <a:rect l="0" t="0" r="r" b="b"/>
                <a:pathLst>
                  <a:path w="35" h="17">
                    <a:moveTo>
                      <a:pt x="0" y="4"/>
                    </a:moveTo>
                    <a:lnTo>
                      <a:pt x="33" y="0"/>
                    </a:lnTo>
                    <a:lnTo>
                      <a:pt x="35" y="13"/>
                    </a:lnTo>
                    <a:lnTo>
                      <a:pt x="2" y="1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Freeform 60"/>
              <p:cNvSpPr>
                <a:spLocks/>
              </p:cNvSpPr>
              <p:nvPr/>
            </p:nvSpPr>
            <p:spPr bwMode="auto">
              <a:xfrm>
                <a:off x="2867" y="2298"/>
                <a:ext cx="34" cy="17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2" y="0"/>
                  </a:cxn>
                  <a:cxn ang="0">
                    <a:pos x="34" y="13"/>
                  </a:cxn>
                  <a:cxn ang="0">
                    <a:pos x="2" y="17"/>
                  </a:cxn>
                  <a:cxn ang="0">
                    <a:pos x="0" y="4"/>
                  </a:cxn>
                </a:cxnLst>
                <a:rect l="0" t="0" r="r" b="b"/>
                <a:pathLst>
                  <a:path w="34" h="17">
                    <a:moveTo>
                      <a:pt x="0" y="4"/>
                    </a:moveTo>
                    <a:lnTo>
                      <a:pt x="32" y="0"/>
                    </a:lnTo>
                    <a:lnTo>
                      <a:pt x="34" y="13"/>
                    </a:lnTo>
                    <a:lnTo>
                      <a:pt x="2" y="1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Freeform 61"/>
              <p:cNvSpPr>
                <a:spLocks/>
              </p:cNvSpPr>
              <p:nvPr/>
            </p:nvSpPr>
            <p:spPr bwMode="auto">
              <a:xfrm>
                <a:off x="2963" y="2290"/>
                <a:ext cx="34" cy="1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2" y="0"/>
                  </a:cxn>
                  <a:cxn ang="0">
                    <a:pos x="34" y="13"/>
                  </a:cxn>
                  <a:cxn ang="0">
                    <a:pos x="2" y="16"/>
                  </a:cxn>
                  <a:cxn ang="0">
                    <a:pos x="0" y="4"/>
                  </a:cxn>
                </a:cxnLst>
                <a:rect l="0" t="0" r="r" b="b"/>
                <a:pathLst>
                  <a:path w="34" h="16">
                    <a:moveTo>
                      <a:pt x="0" y="4"/>
                    </a:moveTo>
                    <a:lnTo>
                      <a:pt x="32" y="0"/>
                    </a:lnTo>
                    <a:lnTo>
                      <a:pt x="34" y="13"/>
                    </a:lnTo>
                    <a:lnTo>
                      <a:pt x="2" y="1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Freeform 62"/>
              <p:cNvSpPr>
                <a:spLocks/>
              </p:cNvSpPr>
              <p:nvPr/>
            </p:nvSpPr>
            <p:spPr bwMode="auto">
              <a:xfrm>
                <a:off x="3061" y="2282"/>
                <a:ext cx="35" cy="1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3" y="0"/>
                  </a:cxn>
                  <a:cxn ang="0">
                    <a:pos x="35" y="13"/>
                  </a:cxn>
                  <a:cxn ang="0">
                    <a:pos x="2" y="16"/>
                  </a:cxn>
                  <a:cxn ang="0">
                    <a:pos x="0" y="3"/>
                  </a:cxn>
                </a:cxnLst>
                <a:rect l="0" t="0" r="r" b="b"/>
                <a:pathLst>
                  <a:path w="35" h="16">
                    <a:moveTo>
                      <a:pt x="0" y="3"/>
                    </a:moveTo>
                    <a:lnTo>
                      <a:pt x="33" y="0"/>
                    </a:lnTo>
                    <a:lnTo>
                      <a:pt x="35" y="13"/>
                    </a:lnTo>
                    <a:lnTo>
                      <a:pt x="2" y="1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Freeform 63"/>
              <p:cNvSpPr>
                <a:spLocks/>
              </p:cNvSpPr>
              <p:nvPr/>
            </p:nvSpPr>
            <p:spPr bwMode="auto">
              <a:xfrm>
                <a:off x="3159" y="2276"/>
                <a:ext cx="12" cy="14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0" y="0"/>
                  </a:cxn>
                  <a:cxn ang="0">
                    <a:pos x="12" y="13"/>
                  </a:cxn>
                  <a:cxn ang="0">
                    <a:pos x="2" y="14"/>
                  </a:cxn>
                  <a:cxn ang="0">
                    <a:pos x="0" y="1"/>
                  </a:cxn>
                </a:cxnLst>
                <a:rect l="0" t="0" r="r" b="b"/>
                <a:pathLst>
                  <a:path w="12" h="14">
                    <a:moveTo>
                      <a:pt x="0" y="1"/>
                    </a:moveTo>
                    <a:lnTo>
                      <a:pt x="10" y="0"/>
                    </a:lnTo>
                    <a:lnTo>
                      <a:pt x="12" y="13"/>
                    </a:lnTo>
                    <a:lnTo>
                      <a:pt x="2" y="1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Freeform 64"/>
              <p:cNvSpPr>
                <a:spLocks/>
              </p:cNvSpPr>
              <p:nvPr/>
            </p:nvSpPr>
            <p:spPr bwMode="auto">
              <a:xfrm>
                <a:off x="3153" y="2273"/>
                <a:ext cx="35" cy="1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3" y="0"/>
                  </a:cxn>
                  <a:cxn ang="0">
                    <a:pos x="35" y="12"/>
                  </a:cxn>
                  <a:cxn ang="0">
                    <a:pos x="2" y="16"/>
                  </a:cxn>
                  <a:cxn ang="0">
                    <a:pos x="0" y="3"/>
                  </a:cxn>
                </a:cxnLst>
                <a:rect l="0" t="0" r="r" b="b"/>
                <a:pathLst>
                  <a:path w="35" h="16">
                    <a:moveTo>
                      <a:pt x="0" y="3"/>
                    </a:moveTo>
                    <a:lnTo>
                      <a:pt x="33" y="0"/>
                    </a:lnTo>
                    <a:lnTo>
                      <a:pt x="35" y="12"/>
                    </a:lnTo>
                    <a:lnTo>
                      <a:pt x="2" y="1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Freeform 65"/>
              <p:cNvSpPr>
                <a:spLocks/>
              </p:cNvSpPr>
              <p:nvPr/>
            </p:nvSpPr>
            <p:spPr bwMode="auto">
              <a:xfrm>
                <a:off x="3251" y="2265"/>
                <a:ext cx="35" cy="1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3" y="0"/>
                  </a:cxn>
                  <a:cxn ang="0">
                    <a:pos x="35" y="12"/>
                  </a:cxn>
                  <a:cxn ang="0">
                    <a:pos x="2" y="16"/>
                  </a:cxn>
                  <a:cxn ang="0">
                    <a:pos x="0" y="3"/>
                  </a:cxn>
                </a:cxnLst>
                <a:rect l="0" t="0" r="r" b="b"/>
                <a:pathLst>
                  <a:path w="35" h="16">
                    <a:moveTo>
                      <a:pt x="0" y="3"/>
                    </a:moveTo>
                    <a:lnTo>
                      <a:pt x="33" y="0"/>
                    </a:lnTo>
                    <a:lnTo>
                      <a:pt x="35" y="12"/>
                    </a:lnTo>
                    <a:lnTo>
                      <a:pt x="2" y="1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Freeform 66"/>
              <p:cNvSpPr>
                <a:spLocks/>
              </p:cNvSpPr>
              <p:nvPr/>
            </p:nvSpPr>
            <p:spPr bwMode="auto">
              <a:xfrm>
                <a:off x="3349" y="2256"/>
                <a:ext cx="35" cy="1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3" y="0"/>
                  </a:cxn>
                  <a:cxn ang="0">
                    <a:pos x="35" y="13"/>
                  </a:cxn>
                  <a:cxn ang="0">
                    <a:pos x="2" y="15"/>
                  </a:cxn>
                  <a:cxn ang="0">
                    <a:pos x="0" y="2"/>
                  </a:cxn>
                </a:cxnLst>
                <a:rect l="0" t="0" r="r" b="b"/>
                <a:pathLst>
                  <a:path w="35" h="15">
                    <a:moveTo>
                      <a:pt x="0" y="2"/>
                    </a:moveTo>
                    <a:lnTo>
                      <a:pt x="33" y="0"/>
                    </a:lnTo>
                    <a:lnTo>
                      <a:pt x="35" y="13"/>
                    </a:lnTo>
                    <a:lnTo>
                      <a:pt x="2" y="1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Freeform 67"/>
              <p:cNvSpPr>
                <a:spLocks/>
              </p:cNvSpPr>
              <p:nvPr/>
            </p:nvSpPr>
            <p:spPr bwMode="auto">
              <a:xfrm>
                <a:off x="3446" y="2247"/>
                <a:ext cx="34" cy="1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2" y="0"/>
                  </a:cxn>
                  <a:cxn ang="0">
                    <a:pos x="34" y="13"/>
                  </a:cxn>
                  <a:cxn ang="0">
                    <a:pos x="2" y="16"/>
                  </a:cxn>
                  <a:cxn ang="0">
                    <a:pos x="0" y="3"/>
                  </a:cxn>
                </a:cxnLst>
                <a:rect l="0" t="0" r="r" b="b"/>
                <a:pathLst>
                  <a:path w="34" h="16">
                    <a:moveTo>
                      <a:pt x="0" y="3"/>
                    </a:moveTo>
                    <a:lnTo>
                      <a:pt x="32" y="0"/>
                    </a:lnTo>
                    <a:lnTo>
                      <a:pt x="34" y="13"/>
                    </a:lnTo>
                    <a:lnTo>
                      <a:pt x="2" y="1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Freeform 68"/>
              <p:cNvSpPr>
                <a:spLocks/>
              </p:cNvSpPr>
              <p:nvPr/>
            </p:nvSpPr>
            <p:spPr bwMode="auto">
              <a:xfrm>
                <a:off x="3544" y="2239"/>
                <a:ext cx="35" cy="1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3" y="0"/>
                  </a:cxn>
                  <a:cxn ang="0">
                    <a:pos x="35" y="13"/>
                  </a:cxn>
                  <a:cxn ang="0">
                    <a:pos x="2" y="16"/>
                  </a:cxn>
                  <a:cxn ang="0">
                    <a:pos x="0" y="3"/>
                  </a:cxn>
                </a:cxnLst>
                <a:rect l="0" t="0" r="r" b="b"/>
                <a:pathLst>
                  <a:path w="35" h="16">
                    <a:moveTo>
                      <a:pt x="0" y="3"/>
                    </a:moveTo>
                    <a:lnTo>
                      <a:pt x="33" y="0"/>
                    </a:lnTo>
                    <a:lnTo>
                      <a:pt x="35" y="13"/>
                    </a:lnTo>
                    <a:lnTo>
                      <a:pt x="2" y="1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Rectangle 69"/>
              <p:cNvSpPr>
                <a:spLocks noChangeArrowheads="1"/>
              </p:cNvSpPr>
              <p:nvPr/>
            </p:nvSpPr>
            <p:spPr bwMode="auto">
              <a:xfrm>
                <a:off x="3644" y="2232"/>
                <a:ext cx="8" cy="13"/>
              </a:xfrm>
              <a:prstGeom prst="rect">
                <a:avLst/>
              </a:prstGeom>
              <a:solidFill>
                <a:srgbClr val="3399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Freeform 70"/>
              <p:cNvSpPr>
                <a:spLocks/>
              </p:cNvSpPr>
              <p:nvPr/>
            </p:nvSpPr>
            <p:spPr bwMode="auto">
              <a:xfrm>
                <a:off x="3634" y="2229"/>
                <a:ext cx="35" cy="1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3" y="0"/>
                  </a:cxn>
                  <a:cxn ang="0">
                    <a:pos x="35" y="13"/>
                  </a:cxn>
                  <a:cxn ang="0">
                    <a:pos x="2" y="16"/>
                  </a:cxn>
                  <a:cxn ang="0">
                    <a:pos x="0" y="3"/>
                  </a:cxn>
                </a:cxnLst>
                <a:rect l="0" t="0" r="r" b="b"/>
                <a:pathLst>
                  <a:path w="35" h="16">
                    <a:moveTo>
                      <a:pt x="0" y="3"/>
                    </a:moveTo>
                    <a:lnTo>
                      <a:pt x="33" y="0"/>
                    </a:lnTo>
                    <a:lnTo>
                      <a:pt x="35" y="13"/>
                    </a:lnTo>
                    <a:lnTo>
                      <a:pt x="2" y="1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Freeform 71"/>
              <p:cNvSpPr>
                <a:spLocks/>
              </p:cNvSpPr>
              <p:nvPr/>
            </p:nvSpPr>
            <p:spPr bwMode="auto">
              <a:xfrm>
                <a:off x="3732" y="2219"/>
                <a:ext cx="35" cy="17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3" y="0"/>
                  </a:cxn>
                  <a:cxn ang="0">
                    <a:pos x="35" y="13"/>
                  </a:cxn>
                  <a:cxn ang="0">
                    <a:pos x="2" y="17"/>
                  </a:cxn>
                  <a:cxn ang="0">
                    <a:pos x="0" y="4"/>
                  </a:cxn>
                </a:cxnLst>
                <a:rect l="0" t="0" r="r" b="b"/>
                <a:pathLst>
                  <a:path w="35" h="17">
                    <a:moveTo>
                      <a:pt x="0" y="4"/>
                    </a:moveTo>
                    <a:lnTo>
                      <a:pt x="33" y="0"/>
                    </a:lnTo>
                    <a:lnTo>
                      <a:pt x="35" y="13"/>
                    </a:lnTo>
                    <a:lnTo>
                      <a:pt x="2" y="1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Freeform 72"/>
              <p:cNvSpPr>
                <a:spLocks/>
              </p:cNvSpPr>
              <p:nvPr/>
            </p:nvSpPr>
            <p:spPr bwMode="auto">
              <a:xfrm>
                <a:off x="3830" y="2210"/>
                <a:ext cx="35" cy="1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3" y="0"/>
                  </a:cxn>
                  <a:cxn ang="0">
                    <a:pos x="35" y="13"/>
                  </a:cxn>
                  <a:cxn ang="0">
                    <a:pos x="2" y="16"/>
                  </a:cxn>
                  <a:cxn ang="0">
                    <a:pos x="0" y="3"/>
                  </a:cxn>
                </a:cxnLst>
                <a:rect l="0" t="0" r="r" b="b"/>
                <a:pathLst>
                  <a:path w="35" h="16">
                    <a:moveTo>
                      <a:pt x="0" y="3"/>
                    </a:moveTo>
                    <a:lnTo>
                      <a:pt x="33" y="0"/>
                    </a:lnTo>
                    <a:lnTo>
                      <a:pt x="35" y="13"/>
                    </a:lnTo>
                    <a:lnTo>
                      <a:pt x="2" y="1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Freeform 73"/>
              <p:cNvSpPr>
                <a:spLocks/>
              </p:cNvSpPr>
              <p:nvPr/>
            </p:nvSpPr>
            <p:spPr bwMode="auto">
              <a:xfrm>
                <a:off x="3926" y="2200"/>
                <a:ext cx="35" cy="1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3" y="0"/>
                  </a:cxn>
                  <a:cxn ang="0">
                    <a:pos x="35" y="13"/>
                  </a:cxn>
                  <a:cxn ang="0">
                    <a:pos x="2" y="16"/>
                  </a:cxn>
                  <a:cxn ang="0">
                    <a:pos x="0" y="3"/>
                  </a:cxn>
                </a:cxnLst>
                <a:rect l="0" t="0" r="r" b="b"/>
                <a:pathLst>
                  <a:path w="35" h="16">
                    <a:moveTo>
                      <a:pt x="0" y="3"/>
                    </a:moveTo>
                    <a:lnTo>
                      <a:pt x="33" y="0"/>
                    </a:lnTo>
                    <a:lnTo>
                      <a:pt x="35" y="13"/>
                    </a:lnTo>
                    <a:lnTo>
                      <a:pt x="2" y="1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Freeform 74"/>
              <p:cNvSpPr>
                <a:spLocks/>
              </p:cNvSpPr>
              <p:nvPr/>
            </p:nvSpPr>
            <p:spPr bwMode="auto">
              <a:xfrm>
                <a:off x="4025" y="2190"/>
                <a:ext cx="34" cy="17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2" y="0"/>
                  </a:cxn>
                  <a:cxn ang="0">
                    <a:pos x="34" y="13"/>
                  </a:cxn>
                  <a:cxn ang="0">
                    <a:pos x="2" y="17"/>
                  </a:cxn>
                  <a:cxn ang="0">
                    <a:pos x="0" y="4"/>
                  </a:cxn>
                </a:cxnLst>
                <a:rect l="0" t="0" r="r" b="b"/>
                <a:pathLst>
                  <a:path w="34" h="17">
                    <a:moveTo>
                      <a:pt x="0" y="4"/>
                    </a:moveTo>
                    <a:lnTo>
                      <a:pt x="32" y="0"/>
                    </a:lnTo>
                    <a:lnTo>
                      <a:pt x="34" y="13"/>
                    </a:lnTo>
                    <a:lnTo>
                      <a:pt x="2" y="1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Freeform 75"/>
              <p:cNvSpPr>
                <a:spLocks/>
              </p:cNvSpPr>
              <p:nvPr/>
            </p:nvSpPr>
            <p:spPr bwMode="auto">
              <a:xfrm>
                <a:off x="4123" y="2182"/>
                <a:ext cx="12" cy="1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0" y="0"/>
                  </a:cxn>
                  <a:cxn ang="0">
                    <a:pos x="12" y="13"/>
                  </a:cxn>
                  <a:cxn ang="0">
                    <a:pos x="2" y="15"/>
                  </a:cxn>
                  <a:cxn ang="0">
                    <a:pos x="0" y="2"/>
                  </a:cxn>
                </a:cxnLst>
                <a:rect l="0" t="0" r="r" b="b"/>
                <a:pathLst>
                  <a:path w="12" h="15">
                    <a:moveTo>
                      <a:pt x="0" y="2"/>
                    </a:moveTo>
                    <a:lnTo>
                      <a:pt x="10" y="0"/>
                    </a:lnTo>
                    <a:lnTo>
                      <a:pt x="12" y="13"/>
                    </a:lnTo>
                    <a:lnTo>
                      <a:pt x="2" y="1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Freeform 76"/>
              <p:cNvSpPr>
                <a:spLocks/>
              </p:cNvSpPr>
              <p:nvPr/>
            </p:nvSpPr>
            <p:spPr bwMode="auto">
              <a:xfrm>
                <a:off x="4117" y="2179"/>
                <a:ext cx="34" cy="1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2" y="0"/>
                  </a:cxn>
                  <a:cxn ang="0">
                    <a:pos x="34" y="13"/>
                  </a:cxn>
                  <a:cxn ang="0">
                    <a:pos x="2" y="16"/>
                  </a:cxn>
                  <a:cxn ang="0">
                    <a:pos x="0" y="3"/>
                  </a:cxn>
                </a:cxnLst>
                <a:rect l="0" t="0" r="r" b="b"/>
                <a:pathLst>
                  <a:path w="34" h="16">
                    <a:moveTo>
                      <a:pt x="0" y="3"/>
                    </a:moveTo>
                    <a:lnTo>
                      <a:pt x="32" y="0"/>
                    </a:lnTo>
                    <a:lnTo>
                      <a:pt x="34" y="13"/>
                    </a:lnTo>
                    <a:lnTo>
                      <a:pt x="2" y="1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Freeform 77"/>
              <p:cNvSpPr>
                <a:spLocks/>
              </p:cNvSpPr>
              <p:nvPr/>
            </p:nvSpPr>
            <p:spPr bwMode="auto">
              <a:xfrm>
                <a:off x="4215" y="2168"/>
                <a:ext cx="33" cy="1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1" y="0"/>
                  </a:cxn>
                  <a:cxn ang="0">
                    <a:pos x="33" y="13"/>
                  </a:cxn>
                  <a:cxn ang="0">
                    <a:pos x="2" y="16"/>
                  </a:cxn>
                  <a:cxn ang="0">
                    <a:pos x="0" y="3"/>
                  </a:cxn>
                </a:cxnLst>
                <a:rect l="0" t="0" r="r" b="b"/>
                <a:pathLst>
                  <a:path w="33" h="16">
                    <a:moveTo>
                      <a:pt x="0" y="3"/>
                    </a:moveTo>
                    <a:lnTo>
                      <a:pt x="31" y="0"/>
                    </a:lnTo>
                    <a:lnTo>
                      <a:pt x="33" y="13"/>
                    </a:lnTo>
                    <a:lnTo>
                      <a:pt x="2" y="1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Freeform 78"/>
              <p:cNvSpPr>
                <a:spLocks/>
              </p:cNvSpPr>
              <p:nvPr/>
            </p:nvSpPr>
            <p:spPr bwMode="auto">
              <a:xfrm>
                <a:off x="4311" y="2157"/>
                <a:ext cx="35" cy="1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3" y="0"/>
                  </a:cxn>
                  <a:cxn ang="0">
                    <a:pos x="35" y="12"/>
                  </a:cxn>
                  <a:cxn ang="0">
                    <a:pos x="2" y="16"/>
                  </a:cxn>
                  <a:cxn ang="0">
                    <a:pos x="0" y="3"/>
                  </a:cxn>
                </a:cxnLst>
                <a:rect l="0" t="0" r="r" b="b"/>
                <a:pathLst>
                  <a:path w="35" h="16">
                    <a:moveTo>
                      <a:pt x="0" y="3"/>
                    </a:moveTo>
                    <a:lnTo>
                      <a:pt x="33" y="0"/>
                    </a:lnTo>
                    <a:lnTo>
                      <a:pt x="35" y="12"/>
                    </a:lnTo>
                    <a:lnTo>
                      <a:pt x="2" y="1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Freeform 79"/>
              <p:cNvSpPr>
                <a:spLocks/>
              </p:cNvSpPr>
              <p:nvPr/>
            </p:nvSpPr>
            <p:spPr bwMode="auto">
              <a:xfrm>
                <a:off x="4409" y="2145"/>
                <a:ext cx="35" cy="1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3" y="0"/>
                  </a:cxn>
                  <a:cxn ang="0">
                    <a:pos x="35" y="13"/>
                  </a:cxn>
                  <a:cxn ang="0">
                    <a:pos x="2" y="16"/>
                  </a:cxn>
                  <a:cxn ang="0">
                    <a:pos x="0" y="3"/>
                  </a:cxn>
                </a:cxnLst>
                <a:rect l="0" t="0" r="r" b="b"/>
                <a:pathLst>
                  <a:path w="35" h="16">
                    <a:moveTo>
                      <a:pt x="0" y="3"/>
                    </a:moveTo>
                    <a:lnTo>
                      <a:pt x="33" y="0"/>
                    </a:lnTo>
                    <a:lnTo>
                      <a:pt x="35" y="13"/>
                    </a:lnTo>
                    <a:lnTo>
                      <a:pt x="2" y="1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Freeform 80"/>
              <p:cNvSpPr>
                <a:spLocks/>
              </p:cNvSpPr>
              <p:nvPr/>
            </p:nvSpPr>
            <p:spPr bwMode="auto">
              <a:xfrm>
                <a:off x="4505" y="2134"/>
                <a:ext cx="35" cy="1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3" y="0"/>
                  </a:cxn>
                  <a:cxn ang="0">
                    <a:pos x="35" y="13"/>
                  </a:cxn>
                  <a:cxn ang="0">
                    <a:pos x="2" y="18"/>
                  </a:cxn>
                  <a:cxn ang="0">
                    <a:pos x="0" y="5"/>
                  </a:cxn>
                </a:cxnLst>
                <a:rect l="0" t="0" r="r" b="b"/>
                <a:pathLst>
                  <a:path w="35" h="18">
                    <a:moveTo>
                      <a:pt x="0" y="5"/>
                    </a:moveTo>
                    <a:lnTo>
                      <a:pt x="33" y="0"/>
                    </a:lnTo>
                    <a:lnTo>
                      <a:pt x="35" y="13"/>
                    </a:lnTo>
                    <a:lnTo>
                      <a:pt x="2" y="1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Freeform 81"/>
              <p:cNvSpPr>
                <a:spLocks/>
              </p:cNvSpPr>
              <p:nvPr/>
            </p:nvSpPr>
            <p:spPr bwMode="auto">
              <a:xfrm>
                <a:off x="4604" y="2126"/>
                <a:ext cx="12" cy="1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0" y="0"/>
                  </a:cxn>
                  <a:cxn ang="0">
                    <a:pos x="12" y="13"/>
                  </a:cxn>
                  <a:cxn ang="0">
                    <a:pos x="2" y="14"/>
                  </a:cxn>
                  <a:cxn ang="0">
                    <a:pos x="0" y="2"/>
                  </a:cxn>
                </a:cxnLst>
                <a:rect l="0" t="0" r="r" b="b"/>
                <a:pathLst>
                  <a:path w="12" h="14">
                    <a:moveTo>
                      <a:pt x="0" y="2"/>
                    </a:moveTo>
                    <a:lnTo>
                      <a:pt x="10" y="0"/>
                    </a:lnTo>
                    <a:lnTo>
                      <a:pt x="12" y="13"/>
                    </a:lnTo>
                    <a:lnTo>
                      <a:pt x="2" y="1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Freeform 82"/>
              <p:cNvSpPr>
                <a:spLocks/>
              </p:cNvSpPr>
              <p:nvPr/>
            </p:nvSpPr>
            <p:spPr bwMode="auto">
              <a:xfrm>
                <a:off x="4597" y="2123"/>
                <a:ext cx="35" cy="1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3" y="0"/>
                  </a:cxn>
                  <a:cxn ang="0">
                    <a:pos x="35" y="13"/>
                  </a:cxn>
                  <a:cxn ang="0">
                    <a:pos x="2" y="16"/>
                  </a:cxn>
                  <a:cxn ang="0">
                    <a:pos x="0" y="3"/>
                  </a:cxn>
                </a:cxnLst>
                <a:rect l="0" t="0" r="r" b="b"/>
                <a:pathLst>
                  <a:path w="35" h="16">
                    <a:moveTo>
                      <a:pt x="0" y="3"/>
                    </a:moveTo>
                    <a:lnTo>
                      <a:pt x="33" y="0"/>
                    </a:lnTo>
                    <a:lnTo>
                      <a:pt x="35" y="13"/>
                    </a:lnTo>
                    <a:lnTo>
                      <a:pt x="2" y="1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Freeform 83"/>
              <p:cNvSpPr>
                <a:spLocks/>
              </p:cNvSpPr>
              <p:nvPr/>
            </p:nvSpPr>
            <p:spPr bwMode="auto">
              <a:xfrm>
                <a:off x="4696" y="2111"/>
                <a:ext cx="32" cy="17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0" y="0"/>
                  </a:cxn>
                  <a:cxn ang="0">
                    <a:pos x="32" y="13"/>
                  </a:cxn>
                  <a:cxn ang="0">
                    <a:pos x="2" y="17"/>
                  </a:cxn>
                  <a:cxn ang="0">
                    <a:pos x="0" y="4"/>
                  </a:cxn>
                </a:cxnLst>
                <a:rect l="0" t="0" r="r" b="b"/>
                <a:pathLst>
                  <a:path w="32" h="17">
                    <a:moveTo>
                      <a:pt x="0" y="4"/>
                    </a:moveTo>
                    <a:lnTo>
                      <a:pt x="30" y="0"/>
                    </a:lnTo>
                    <a:lnTo>
                      <a:pt x="32" y="13"/>
                    </a:lnTo>
                    <a:lnTo>
                      <a:pt x="2" y="1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Freeform 84"/>
              <p:cNvSpPr>
                <a:spLocks/>
              </p:cNvSpPr>
              <p:nvPr/>
            </p:nvSpPr>
            <p:spPr bwMode="auto">
              <a:xfrm>
                <a:off x="4792" y="2102"/>
                <a:ext cx="35" cy="1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3" y="0"/>
                  </a:cxn>
                  <a:cxn ang="0">
                    <a:pos x="35" y="13"/>
                  </a:cxn>
                  <a:cxn ang="0">
                    <a:pos x="2" y="16"/>
                  </a:cxn>
                  <a:cxn ang="0">
                    <a:pos x="0" y="3"/>
                  </a:cxn>
                </a:cxnLst>
                <a:rect l="0" t="0" r="r" b="b"/>
                <a:pathLst>
                  <a:path w="35" h="16">
                    <a:moveTo>
                      <a:pt x="0" y="3"/>
                    </a:moveTo>
                    <a:lnTo>
                      <a:pt x="33" y="0"/>
                    </a:lnTo>
                    <a:lnTo>
                      <a:pt x="35" y="13"/>
                    </a:lnTo>
                    <a:lnTo>
                      <a:pt x="2" y="1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Freeform 85"/>
              <p:cNvSpPr>
                <a:spLocks/>
              </p:cNvSpPr>
              <p:nvPr/>
            </p:nvSpPr>
            <p:spPr bwMode="auto">
              <a:xfrm>
                <a:off x="4890" y="2090"/>
                <a:ext cx="35" cy="17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3" y="0"/>
                  </a:cxn>
                  <a:cxn ang="0">
                    <a:pos x="35" y="13"/>
                  </a:cxn>
                  <a:cxn ang="0">
                    <a:pos x="2" y="17"/>
                  </a:cxn>
                  <a:cxn ang="0">
                    <a:pos x="0" y="4"/>
                  </a:cxn>
                </a:cxnLst>
                <a:rect l="0" t="0" r="r" b="b"/>
                <a:pathLst>
                  <a:path w="35" h="17">
                    <a:moveTo>
                      <a:pt x="0" y="4"/>
                    </a:moveTo>
                    <a:lnTo>
                      <a:pt x="33" y="0"/>
                    </a:lnTo>
                    <a:lnTo>
                      <a:pt x="35" y="13"/>
                    </a:lnTo>
                    <a:lnTo>
                      <a:pt x="2" y="1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Freeform 86"/>
              <p:cNvSpPr>
                <a:spLocks/>
              </p:cNvSpPr>
              <p:nvPr/>
            </p:nvSpPr>
            <p:spPr bwMode="auto">
              <a:xfrm>
                <a:off x="4986" y="2079"/>
                <a:ext cx="35" cy="1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3" y="0"/>
                  </a:cxn>
                  <a:cxn ang="0">
                    <a:pos x="35" y="13"/>
                  </a:cxn>
                  <a:cxn ang="0">
                    <a:pos x="2" y="16"/>
                  </a:cxn>
                  <a:cxn ang="0">
                    <a:pos x="0" y="3"/>
                  </a:cxn>
                </a:cxnLst>
                <a:rect l="0" t="0" r="r" b="b"/>
                <a:pathLst>
                  <a:path w="35" h="16">
                    <a:moveTo>
                      <a:pt x="0" y="3"/>
                    </a:moveTo>
                    <a:lnTo>
                      <a:pt x="33" y="0"/>
                    </a:lnTo>
                    <a:lnTo>
                      <a:pt x="35" y="13"/>
                    </a:lnTo>
                    <a:lnTo>
                      <a:pt x="2" y="1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Freeform 87"/>
              <p:cNvSpPr>
                <a:spLocks/>
              </p:cNvSpPr>
              <p:nvPr/>
            </p:nvSpPr>
            <p:spPr bwMode="auto">
              <a:xfrm>
                <a:off x="5084" y="2071"/>
                <a:ext cx="15" cy="1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3" y="0"/>
                  </a:cxn>
                  <a:cxn ang="0">
                    <a:pos x="15" y="13"/>
                  </a:cxn>
                  <a:cxn ang="0">
                    <a:pos x="2" y="15"/>
                  </a:cxn>
                  <a:cxn ang="0">
                    <a:pos x="0" y="2"/>
                  </a:cxn>
                </a:cxnLst>
                <a:rect l="0" t="0" r="r" b="b"/>
                <a:pathLst>
                  <a:path w="15" h="15">
                    <a:moveTo>
                      <a:pt x="0" y="2"/>
                    </a:moveTo>
                    <a:lnTo>
                      <a:pt x="13" y="0"/>
                    </a:lnTo>
                    <a:lnTo>
                      <a:pt x="15" y="13"/>
                    </a:lnTo>
                    <a:lnTo>
                      <a:pt x="2" y="1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Freeform 88"/>
              <p:cNvSpPr>
                <a:spLocks/>
              </p:cNvSpPr>
              <p:nvPr/>
            </p:nvSpPr>
            <p:spPr bwMode="auto">
              <a:xfrm>
                <a:off x="5080" y="2068"/>
                <a:ext cx="35" cy="1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3" y="0"/>
                  </a:cxn>
                  <a:cxn ang="0">
                    <a:pos x="35" y="13"/>
                  </a:cxn>
                  <a:cxn ang="0">
                    <a:pos x="2" y="16"/>
                  </a:cxn>
                  <a:cxn ang="0">
                    <a:pos x="0" y="3"/>
                  </a:cxn>
                </a:cxnLst>
                <a:rect l="0" t="0" r="r" b="b"/>
                <a:pathLst>
                  <a:path w="35" h="16">
                    <a:moveTo>
                      <a:pt x="0" y="3"/>
                    </a:moveTo>
                    <a:lnTo>
                      <a:pt x="33" y="0"/>
                    </a:lnTo>
                    <a:lnTo>
                      <a:pt x="35" y="13"/>
                    </a:lnTo>
                    <a:lnTo>
                      <a:pt x="2" y="1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Freeform 89"/>
              <p:cNvSpPr>
                <a:spLocks/>
              </p:cNvSpPr>
              <p:nvPr/>
            </p:nvSpPr>
            <p:spPr bwMode="auto">
              <a:xfrm>
                <a:off x="5179" y="2058"/>
                <a:ext cx="34" cy="1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2" y="0"/>
                  </a:cxn>
                  <a:cxn ang="0">
                    <a:pos x="34" y="13"/>
                  </a:cxn>
                  <a:cxn ang="0">
                    <a:pos x="2" y="16"/>
                  </a:cxn>
                  <a:cxn ang="0">
                    <a:pos x="0" y="3"/>
                  </a:cxn>
                </a:cxnLst>
                <a:rect l="0" t="0" r="r" b="b"/>
                <a:pathLst>
                  <a:path w="34" h="16">
                    <a:moveTo>
                      <a:pt x="0" y="3"/>
                    </a:moveTo>
                    <a:lnTo>
                      <a:pt x="32" y="0"/>
                    </a:lnTo>
                    <a:lnTo>
                      <a:pt x="34" y="13"/>
                    </a:lnTo>
                    <a:lnTo>
                      <a:pt x="2" y="1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Freeform 90"/>
              <p:cNvSpPr>
                <a:spLocks/>
              </p:cNvSpPr>
              <p:nvPr/>
            </p:nvSpPr>
            <p:spPr bwMode="auto">
              <a:xfrm>
                <a:off x="5277" y="2050"/>
                <a:ext cx="34" cy="1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2" y="0"/>
                  </a:cxn>
                  <a:cxn ang="0">
                    <a:pos x="34" y="13"/>
                  </a:cxn>
                  <a:cxn ang="0">
                    <a:pos x="2" y="16"/>
                  </a:cxn>
                  <a:cxn ang="0">
                    <a:pos x="0" y="3"/>
                  </a:cxn>
                </a:cxnLst>
                <a:rect l="0" t="0" r="r" b="b"/>
                <a:pathLst>
                  <a:path w="34" h="16">
                    <a:moveTo>
                      <a:pt x="0" y="3"/>
                    </a:moveTo>
                    <a:lnTo>
                      <a:pt x="32" y="0"/>
                    </a:lnTo>
                    <a:lnTo>
                      <a:pt x="34" y="13"/>
                    </a:lnTo>
                    <a:lnTo>
                      <a:pt x="2" y="1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Freeform 91"/>
              <p:cNvSpPr>
                <a:spLocks/>
              </p:cNvSpPr>
              <p:nvPr/>
            </p:nvSpPr>
            <p:spPr bwMode="auto">
              <a:xfrm>
                <a:off x="5373" y="2040"/>
                <a:ext cx="35" cy="17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3" y="0"/>
                  </a:cxn>
                  <a:cxn ang="0">
                    <a:pos x="35" y="13"/>
                  </a:cxn>
                  <a:cxn ang="0">
                    <a:pos x="2" y="17"/>
                  </a:cxn>
                  <a:cxn ang="0">
                    <a:pos x="0" y="4"/>
                  </a:cxn>
                </a:cxnLst>
                <a:rect l="0" t="0" r="r" b="b"/>
                <a:pathLst>
                  <a:path w="35" h="17">
                    <a:moveTo>
                      <a:pt x="0" y="4"/>
                    </a:moveTo>
                    <a:lnTo>
                      <a:pt x="33" y="0"/>
                    </a:lnTo>
                    <a:lnTo>
                      <a:pt x="35" y="13"/>
                    </a:lnTo>
                    <a:lnTo>
                      <a:pt x="2" y="1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Freeform 92"/>
              <p:cNvSpPr>
                <a:spLocks/>
              </p:cNvSpPr>
              <p:nvPr/>
            </p:nvSpPr>
            <p:spPr bwMode="auto">
              <a:xfrm>
                <a:off x="5471" y="2031"/>
                <a:ext cx="35" cy="1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3" y="0"/>
                  </a:cxn>
                  <a:cxn ang="0">
                    <a:pos x="35" y="13"/>
                  </a:cxn>
                  <a:cxn ang="0">
                    <a:pos x="2" y="16"/>
                  </a:cxn>
                  <a:cxn ang="0">
                    <a:pos x="0" y="3"/>
                  </a:cxn>
                </a:cxnLst>
                <a:rect l="0" t="0" r="r" b="b"/>
                <a:pathLst>
                  <a:path w="35" h="16">
                    <a:moveTo>
                      <a:pt x="0" y="3"/>
                    </a:moveTo>
                    <a:lnTo>
                      <a:pt x="33" y="0"/>
                    </a:lnTo>
                    <a:lnTo>
                      <a:pt x="35" y="13"/>
                    </a:lnTo>
                    <a:lnTo>
                      <a:pt x="2" y="1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" name="Rectangle 93"/>
              <p:cNvSpPr>
                <a:spLocks noChangeArrowheads="1"/>
              </p:cNvSpPr>
              <p:nvPr/>
            </p:nvSpPr>
            <p:spPr bwMode="auto">
              <a:xfrm>
                <a:off x="5571" y="2024"/>
                <a:ext cx="9" cy="13"/>
              </a:xfrm>
              <a:prstGeom prst="rect">
                <a:avLst/>
              </a:prstGeom>
              <a:solidFill>
                <a:srgbClr val="3399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" name="Freeform 94"/>
              <p:cNvSpPr>
                <a:spLocks/>
              </p:cNvSpPr>
              <p:nvPr/>
            </p:nvSpPr>
            <p:spPr bwMode="auto">
              <a:xfrm>
                <a:off x="1226" y="2458"/>
                <a:ext cx="34" cy="1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2" y="0"/>
                  </a:cxn>
                  <a:cxn ang="0">
                    <a:pos x="34" y="13"/>
                  </a:cxn>
                  <a:cxn ang="0">
                    <a:pos x="2" y="16"/>
                  </a:cxn>
                  <a:cxn ang="0">
                    <a:pos x="0" y="3"/>
                  </a:cxn>
                </a:cxnLst>
                <a:rect l="0" t="0" r="r" b="b"/>
                <a:pathLst>
                  <a:path w="34" h="16">
                    <a:moveTo>
                      <a:pt x="0" y="3"/>
                    </a:moveTo>
                    <a:lnTo>
                      <a:pt x="32" y="0"/>
                    </a:lnTo>
                    <a:lnTo>
                      <a:pt x="34" y="13"/>
                    </a:lnTo>
                    <a:lnTo>
                      <a:pt x="2" y="1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" name="Freeform 95"/>
              <p:cNvSpPr>
                <a:spLocks/>
              </p:cNvSpPr>
              <p:nvPr/>
            </p:nvSpPr>
            <p:spPr bwMode="auto">
              <a:xfrm>
                <a:off x="1324" y="2445"/>
                <a:ext cx="33" cy="1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1" y="0"/>
                  </a:cxn>
                  <a:cxn ang="0">
                    <a:pos x="33" y="13"/>
                  </a:cxn>
                  <a:cxn ang="0">
                    <a:pos x="2" y="18"/>
                  </a:cxn>
                  <a:cxn ang="0">
                    <a:pos x="0" y="5"/>
                  </a:cxn>
                </a:cxnLst>
                <a:rect l="0" t="0" r="r" b="b"/>
                <a:pathLst>
                  <a:path w="33" h="18">
                    <a:moveTo>
                      <a:pt x="0" y="5"/>
                    </a:moveTo>
                    <a:lnTo>
                      <a:pt x="31" y="0"/>
                    </a:lnTo>
                    <a:lnTo>
                      <a:pt x="33" y="13"/>
                    </a:lnTo>
                    <a:lnTo>
                      <a:pt x="2" y="1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" name="Freeform 96"/>
              <p:cNvSpPr>
                <a:spLocks/>
              </p:cNvSpPr>
              <p:nvPr/>
            </p:nvSpPr>
            <p:spPr bwMode="auto">
              <a:xfrm>
                <a:off x="1420" y="2434"/>
                <a:ext cx="35" cy="1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3" y="0"/>
                  </a:cxn>
                  <a:cxn ang="0">
                    <a:pos x="35" y="13"/>
                  </a:cxn>
                  <a:cxn ang="0">
                    <a:pos x="2" y="18"/>
                  </a:cxn>
                  <a:cxn ang="0">
                    <a:pos x="0" y="5"/>
                  </a:cxn>
                </a:cxnLst>
                <a:rect l="0" t="0" r="r" b="b"/>
                <a:pathLst>
                  <a:path w="35" h="18">
                    <a:moveTo>
                      <a:pt x="0" y="5"/>
                    </a:moveTo>
                    <a:lnTo>
                      <a:pt x="33" y="0"/>
                    </a:lnTo>
                    <a:lnTo>
                      <a:pt x="35" y="13"/>
                    </a:lnTo>
                    <a:lnTo>
                      <a:pt x="2" y="1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" name="Freeform 97"/>
              <p:cNvSpPr>
                <a:spLocks/>
              </p:cNvSpPr>
              <p:nvPr/>
            </p:nvSpPr>
            <p:spPr bwMode="auto">
              <a:xfrm>
                <a:off x="1518" y="2423"/>
                <a:ext cx="35" cy="1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3" y="0"/>
                  </a:cxn>
                  <a:cxn ang="0">
                    <a:pos x="35" y="12"/>
                  </a:cxn>
                  <a:cxn ang="0">
                    <a:pos x="2" y="16"/>
                  </a:cxn>
                  <a:cxn ang="0">
                    <a:pos x="0" y="3"/>
                  </a:cxn>
                </a:cxnLst>
                <a:rect l="0" t="0" r="r" b="b"/>
                <a:pathLst>
                  <a:path w="35" h="16">
                    <a:moveTo>
                      <a:pt x="0" y="3"/>
                    </a:moveTo>
                    <a:lnTo>
                      <a:pt x="33" y="0"/>
                    </a:lnTo>
                    <a:lnTo>
                      <a:pt x="35" y="12"/>
                    </a:lnTo>
                    <a:lnTo>
                      <a:pt x="2" y="1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" name="Freeform 98"/>
              <p:cNvSpPr>
                <a:spLocks/>
              </p:cNvSpPr>
              <p:nvPr/>
            </p:nvSpPr>
            <p:spPr bwMode="auto">
              <a:xfrm>
                <a:off x="1614" y="2411"/>
                <a:ext cx="35" cy="1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3" y="0"/>
                  </a:cxn>
                  <a:cxn ang="0">
                    <a:pos x="35" y="13"/>
                  </a:cxn>
                  <a:cxn ang="0">
                    <a:pos x="2" y="16"/>
                  </a:cxn>
                  <a:cxn ang="0">
                    <a:pos x="0" y="3"/>
                  </a:cxn>
                </a:cxnLst>
                <a:rect l="0" t="0" r="r" b="b"/>
                <a:pathLst>
                  <a:path w="35" h="16">
                    <a:moveTo>
                      <a:pt x="0" y="3"/>
                    </a:moveTo>
                    <a:lnTo>
                      <a:pt x="33" y="0"/>
                    </a:lnTo>
                    <a:lnTo>
                      <a:pt x="35" y="13"/>
                    </a:lnTo>
                    <a:lnTo>
                      <a:pt x="2" y="1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" name="Freeform 99"/>
              <p:cNvSpPr>
                <a:spLocks/>
              </p:cNvSpPr>
              <p:nvPr/>
            </p:nvSpPr>
            <p:spPr bwMode="auto">
              <a:xfrm>
                <a:off x="1713" y="2402"/>
                <a:ext cx="12" cy="14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0" y="0"/>
                  </a:cxn>
                  <a:cxn ang="0">
                    <a:pos x="12" y="12"/>
                  </a:cxn>
                  <a:cxn ang="0">
                    <a:pos x="2" y="14"/>
                  </a:cxn>
                  <a:cxn ang="0">
                    <a:pos x="0" y="1"/>
                  </a:cxn>
                </a:cxnLst>
                <a:rect l="0" t="0" r="r" b="b"/>
                <a:pathLst>
                  <a:path w="12" h="14">
                    <a:moveTo>
                      <a:pt x="0" y="1"/>
                    </a:moveTo>
                    <a:lnTo>
                      <a:pt x="10" y="0"/>
                    </a:lnTo>
                    <a:lnTo>
                      <a:pt x="12" y="12"/>
                    </a:lnTo>
                    <a:lnTo>
                      <a:pt x="2" y="1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" name="Freeform 100"/>
              <p:cNvSpPr>
                <a:spLocks/>
              </p:cNvSpPr>
              <p:nvPr/>
            </p:nvSpPr>
            <p:spPr bwMode="auto">
              <a:xfrm>
                <a:off x="1706" y="2400"/>
                <a:ext cx="35" cy="1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3" y="0"/>
                  </a:cxn>
                  <a:cxn ang="0">
                    <a:pos x="35" y="13"/>
                  </a:cxn>
                  <a:cxn ang="0">
                    <a:pos x="3" y="14"/>
                  </a:cxn>
                  <a:cxn ang="0">
                    <a:pos x="0" y="2"/>
                  </a:cxn>
                </a:cxnLst>
                <a:rect l="0" t="0" r="r" b="b"/>
                <a:pathLst>
                  <a:path w="35" h="14">
                    <a:moveTo>
                      <a:pt x="0" y="2"/>
                    </a:moveTo>
                    <a:lnTo>
                      <a:pt x="33" y="0"/>
                    </a:lnTo>
                    <a:lnTo>
                      <a:pt x="35" y="13"/>
                    </a:lnTo>
                    <a:lnTo>
                      <a:pt x="3" y="1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" name="Freeform 101"/>
              <p:cNvSpPr>
                <a:spLocks/>
              </p:cNvSpPr>
              <p:nvPr/>
            </p:nvSpPr>
            <p:spPr bwMode="auto">
              <a:xfrm>
                <a:off x="1805" y="2392"/>
                <a:ext cx="34" cy="1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2" y="0"/>
                  </a:cxn>
                  <a:cxn ang="0">
                    <a:pos x="34" y="13"/>
                  </a:cxn>
                  <a:cxn ang="0">
                    <a:pos x="2" y="16"/>
                  </a:cxn>
                  <a:cxn ang="0">
                    <a:pos x="0" y="3"/>
                  </a:cxn>
                </a:cxnLst>
                <a:rect l="0" t="0" r="r" b="b"/>
                <a:pathLst>
                  <a:path w="34" h="16">
                    <a:moveTo>
                      <a:pt x="0" y="3"/>
                    </a:moveTo>
                    <a:lnTo>
                      <a:pt x="32" y="0"/>
                    </a:lnTo>
                    <a:lnTo>
                      <a:pt x="34" y="13"/>
                    </a:lnTo>
                    <a:lnTo>
                      <a:pt x="2" y="1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" name="Freeform 102"/>
              <p:cNvSpPr>
                <a:spLocks/>
              </p:cNvSpPr>
              <p:nvPr/>
            </p:nvSpPr>
            <p:spPr bwMode="auto">
              <a:xfrm>
                <a:off x="1903" y="2385"/>
                <a:ext cx="35" cy="1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3" y="0"/>
                  </a:cxn>
                  <a:cxn ang="0">
                    <a:pos x="35" y="13"/>
                  </a:cxn>
                  <a:cxn ang="0">
                    <a:pos x="2" y="15"/>
                  </a:cxn>
                  <a:cxn ang="0">
                    <a:pos x="0" y="2"/>
                  </a:cxn>
                </a:cxnLst>
                <a:rect l="0" t="0" r="r" b="b"/>
                <a:pathLst>
                  <a:path w="35" h="15">
                    <a:moveTo>
                      <a:pt x="0" y="2"/>
                    </a:moveTo>
                    <a:lnTo>
                      <a:pt x="33" y="0"/>
                    </a:lnTo>
                    <a:lnTo>
                      <a:pt x="35" y="13"/>
                    </a:lnTo>
                    <a:lnTo>
                      <a:pt x="2" y="1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" name="Freeform 103"/>
              <p:cNvSpPr>
                <a:spLocks/>
              </p:cNvSpPr>
              <p:nvPr/>
            </p:nvSpPr>
            <p:spPr bwMode="auto">
              <a:xfrm>
                <a:off x="2001" y="2379"/>
                <a:ext cx="35" cy="1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3" y="0"/>
                  </a:cxn>
                  <a:cxn ang="0">
                    <a:pos x="35" y="13"/>
                  </a:cxn>
                  <a:cxn ang="0">
                    <a:pos x="2" y="14"/>
                  </a:cxn>
                  <a:cxn ang="0">
                    <a:pos x="0" y="2"/>
                  </a:cxn>
                </a:cxnLst>
                <a:rect l="0" t="0" r="r" b="b"/>
                <a:pathLst>
                  <a:path w="35" h="14">
                    <a:moveTo>
                      <a:pt x="0" y="2"/>
                    </a:moveTo>
                    <a:lnTo>
                      <a:pt x="33" y="0"/>
                    </a:lnTo>
                    <a:lnTo>
                      <a:pt x="35" y="13"/>
                    </a:lnTo>
                    <a:lnTo>
                      <a:pt x="2" y="1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" name="Freeform 104"/>
              <p:cNvSpPr>
                <a:spLocks/>
              </p:cNvSpPr>
              <p:nvPr/>
            </p:nvSpPr>
            <p:spPr bwMode="auto">
              <a:xfrm>
                <a:off x="2099" y="2371"/>
                <a:ext cx="35" cy="1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3" y="0"/>
                  </a:cxn>
                  <a:cxn ang="0">
                    <a:pos x="35" y="13"/>
                  </a:cxn>
                  <a:cxn ang="0">
                    <a:pos x="2" y="16"/>
                  </a:cxn>
                  <a:cxn ang="0">
                    <a:pos x="0" y="3"/>
                  </a:cxn>
                </a:cxnLst>
                <a:rect l="0" t="0" r="r" b="b"/>
                <a:pathLst>
                  <a:path w="35" h="16">
                    <a:moveTo>
                      <a:pt x="0" y="3"/>
                    </a:moveTo>
                    <a:lnTo>
                      <a:pt x="33" y="0"/>
                    </a:lnTo>
                    <a:lnTo>
                      <a:pt x="35" y="13"/>
                    </a:lnTo>
                    <a:lnTo>
                      <a:pt x="2" y="1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" name="Rectangle 105"/>
              <p:cNvSpPr>
                <a:spLocks noChangeArrowheads="1"/>
              </p:cNvSpPr>
              <p:nvPr/>
            </p:nvSpPr>
            <p:spPr bwMode="auto">
              <a:xfrm>
                <a:off x="2200" y="2366"/>
                <a:ext cx="8" cy="13"/>
              </a:xfrm>
              <a:prstGeom prst="rect">
                <a:avLst/>
              </a:prstGeom>
              <a:solidFill>
                <a:srgbClr val="336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" name="Freeform 106"/>
              <p:cNvSpPr>
                <a:spLocks/>
              </p:cNvSpPr>
              <p:nvPr/>
            </p:nvSpPr>
            <p:spPr bwMode="auto">
              <a:xfrm>
                <a:off x="2189" y="2364"/>
                <a:ext cx="35" cy="1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3" y="0"/>
                  </a:cxn>
                  <a:cxn ang="0">
                    <a:pos x="35" y="13"/>
                  </a:cxn>
                  <a:cxn ang="0">
                    <a:pos x="2" y="15"/>
                  </a:cxn>
                  <a:cxn ang="0">
                    <a:pos x="0" y="2"/>
                  </a:cxn>
                </a:cxnLst>
                <a:rect l="0" t="0" r="r" b="b"/>
                <a:pathLst>
                  <a:path w="35" h="15">
                    <a:moveTo>
                      <a:pt x="0" y="2"/>
                    </a:moveTo>
                    <a:lnTo>
                      <a:pt x="33" y="0"/>
                    </a:lnTo>
                    <a:lnTo>
                      <a:pt x="35" y="13"/>
                    </a:lnTo>
                    <a:lnTo>
                      <a:pt x="2" y="1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" name="Freeform 107"/>
              <p:cNvSpPr>
                <a:spLocks/>
              </p:cNvSpPr>
              <p:nvPr/>
            </p:nvSpPr>
            <p:spPr bwMode="auto">
              <a:xfrm>
                <a:off x="2288" y="2358"/>
                <a:ext cx="34" cy="1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2" y="0"/>
                  </a:cxn>
                  <a:cxn ang="0">
                    <a:pos x="34" y="13"/>
                  </a:cxn>
                  <a:cxn ang="0">
                    <a:pos x="2" y="15"/>
                  </a:cxn>
                  <a:cxn ang="0">
                    <a:pos x="0" y="2"/>
                  </a:cxn>
                </a:cxnLst>
                <a:rect l="0" t="0" r="r" b="b"/>
                <a:pathLst>
                  <a:path w="34" h="15">
                    <a:moveTo>
                      <a:pt x="0" y="2"/>
                    </a:moveTo>
                    <a:lnTo>
                      <a:pt x="32" y="0"/>
                    </a:lnTo>
                    <a:lnTo>
                      <a:pt x="34" y="13"/>
                    </a:lnTo>
                    <a:lnTo>
                      <a:pt x="2" y="1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" name="Freeform 108"/>
              <p:cNvSpPr>
                <a:spLocks/>
              </p:cNvSpPr>
              <p:nvPr/>
            </p:nvSpPr>
            <p:spPr bwMode="auto">
              <a:xfrm>
                <a:off x="2386" y="2352"/>
                <a:ext cx="35" cy="14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2" y="0"/>
                  </a:cxn>
                  <a:cxn ang="0">
                    <a:pos x="35" y="12"/>
                  </a:cxn>
                  <a:cxn ang="0">
                    <a:pos x="2" y="14"/>
                  </a:cxn>
                  <a:cxn ang="0">
                    <a:pos x="0" y="1"/>
                  </a:cxn>
                </a:cxnLst>
                <a:rect l="0" t="0" r="r" b="b"/>
                <a:pathLst>
                  <a:path w="35" h="14">
                    <a:moveTo>
                      <a:pt x="0" y="1"/>
                    </a:moveTo>
                    <a:lnTo>
                      <a:pt x="32" y="0"/>
                    </a:lnTo>
                    <a:lnTo>
                      <a:pt x="35" y="12"/>
                    </a:lnTo>
                    <a:lnTo>
                      <a:pt x="2" y="1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" name="Freeform 109"/>
              <p:cNvSpPr>
                <a:spLocks/>
              </p:cNvSpPr>
              <p:nvPr/>
            </p:nvSpPr>
            <p:spPr bwMode="auto">
              <a:xfrm>
                <a:off x="2484" y="2345"/>
                <a:ext cx="35" cy="1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3" y="0"/>
                  </a:cxn>
                  <a:cxn ang="0">
                    <a:pos x="35" y="13"/>
                  </a:cxn>
                  <a:cxn ang="0">
                    <a:pos x="2" y="16"/>
                  </a:cxn>
                  <a:cxn ang="0">
                    <a:pos x="0" y="3"/>
                  </a:cxn>
                </a:cxnLst>
                <a:rect l="0" t="0" r="r" b="b"/>
                <a:pathLst>
                  <a:path w="35" h="16">
                    <a:moveTo>
                      <a:pt x="0" y="3"/>
                    </a:moveTo>
                    <a:lnTo>
                      <a:pt x="33" y="0"/>
                    </a:lnTo>
                    <a:lnTo>
                      <a:pt x="35" y="13"/>
                    </a:lnTo>
                    <a:lnTo>
                      <a:pt x="2" y="1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" name="Freeform 110"/>
              <p:cNvSpPr>
                <a:spLocks/>
              </p:cNvSpPr>
              <p:nvPr/>
            </p:nvSpPr>
            <p:spPr bwMode="auto">
              <a:xfrm>
                <a:off x="2582" y="2340"/>
                <a:ext cx="35" cy="1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3" y="0"/>
                  </a:cxn>
                  <a:cxn ang="0">
                    <a:pos x="35" y="13"/>
                  </a:cxn>
                  <a:cxn ang="0">
                    <a:pos x="2" y="15"/>
                  </a:cxn>
                  <a:cxn ang="0">
                    <a:pos x="0" y="2"/>
                  </a:cxn>
                </a:cxnLst>
                <a:rect l="0" t="0" r="r" b="b"/>
                <a:pathLst>
                  <a:path w="35" h="15">
                    <a:moveTo>
                      <a:pt x="0" y="2"/>
                    </a:moveTo>
                    <a:lnTo>
                      <a:pt x="33" y="0"/>
                    </a:lnTo>
                    <a:lnTo>
                      <a:pt x="35" y="13"/>
                    </a:lnTo>
                    <a:lnTo>
                      <a:pt x="2" y="1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" name="Rectangle 111"/>
              <p:cNvSpPr>
                <a:spLocks noChangeArrowheads="1"/>
              </p:cNvSpPr>
              <p:nvPr/>
            </p:nvSpPr>
            <p:spPr bwMode="auto">
              <a:xfrm>
                <a:off x="2682" y="2335"/>
                <a:ext cx="7" cy="13"/>
              </a:xfrm>
              <a:prstGeom prst="rect">
                <a:avLst/>
              </a:prstGeom>
              <a:solidFill>
                <a:srgbClr val="336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" name="Freeform 112"/>
              <p:cNvSpPr>
                <a:spLocks/>
              </p:cNvSpPr>
              <p:nvPr/>
            </p:nvSpPr>
            <p:spPr bwMode="auto">
              <a:xfrm>
                <a:off x="2670" y="2332"/>
                <a:ext cx="35" cy="1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3" y="0"/>
                  </a:cxn>
                  <a:cxn ang="0">
                    <a:pos x="35" y="13"/>
                  </a:cxn>
                  <a:cxn ang="0">
                    <a:pos x="2" y="16"/>
                  </a:cxn>
                  <a:cxn ang="0">
                    <a:pos x="0" y="3"/>
                  </a:cxn>
                </a:cxnLst>
                <a:rect l="0" t="0" r="r" b="b"/>
                <a:pathLst>
                  <a:path w="35" h="16">
                    <a:moveTo>
                      <a:pt x="0" y="3"/>
                    </a:moveTo>
                    <a:lnTo>
                      <a:pt x="33" y="0"/>
                    </a:lnTo>
                    <a:lnTo>
                      <a:pt x="35" y="13"/>
                    </a:lnTo>
                    <a:lnTo>
                      <a:pt x="2" y="1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" name="Freeform 113"/>
              <p:cNvSpPr>
                <a:spLocks/>
              </p:cNvSpPr>
              <p:nvPr/>
            </p:nvSpPr>
            <p:spPr bwMode="auto">
              <a:xfrm>
                <a:off x="2768" y="2326"/>
                <a:ext cx="35" cy="14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3" y="0"/>
                  </a:cxn>
                  <a:cxn ang="0">
                    <a:pos x="35" y="13"/>
                  </a:cxn>
                  <a:cxn ang="0">
                    <a:pos x="2" y="14"/>
                  </a:cxn>
                  <a:cxn ang="0">
                    <a:pos x="0" y="1"/>
                  </a:cxn>
                </a:cxnLst>
                <a:rect l="0" t="0" r="r" b="b"/>
                <a:pathLst>
                  <a:path w="35" h="14">
                    <a:moveTo>
                      <a:pt x="0" y="1"/>
                    </a:moveTo>
                    <a:lnTo>
                      <a:pt x="33" y="0"/>
                    </a:lnTo>
                    <a:lnTo>
                      <a:pt x="35" y="13"/>
                    </a:lnTo>
                    <a:lnTo>
                      <a:pt x="2" y="1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" name="Freeform 114"/>
              <p:cNvSpPr>
                <a:spLocks/>
              </p:cNvSpPr>
              <p:nvPr/>
            </p:nvSpPr>
            <p:spPr bwMode="auto">
              <a:xfrm>
                <a:off x="2867" y="2318"/>
                <a:ext cx="34" cy="1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2" y="0"/>
                  </a:cxn>
                  <a:cxn ang="0">
                    <a:pos x="34" y="13"/>
                  </a:cxn>
                  <a:cxn ang="0">
                    <a:pos x="2" y="16"/>
                  </a:cxn>
                  <a:cxn ang="0">
                    <a:pos x="0" y="3"/>
                  </a:cxn>
                </a:cxnLst>
                <a:rect l="0" t="0" r="r" b="b"/>
                <a:pathLst>
                  <a:path w="34" h="16">
                    <a:moveTo>
                      <a:pt x="0" y="3"/>
                    </a:moveTo>
                    <a:lnTo>
                      <a:pt x="32" y="0"/>
                    </a:lnTo>
                    <a:lnTo>
                      <a:pt x="34" y="13"/>
                    </a:lnTo>
                    <a:lnTo>
                      <a:pt x="2" y="1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" name="Freeform 115"/>
              <p:cNvSpPr>
                <a:spLocks/>
              </p:cNvSpPr>
              <p:nvPr/>
            </p:nvSpPr>
            <p:spPr bwMode="auto">
              <a:xfrm>
                <a:off x="2963" y="2311"/>
                <a:ext cx="34" cy="1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2" y="0"/>
                  </a:cxn>
                  <a:cxn ang="0">
                    <a:pos x="34" y="13"/>
                  </a:cxn>
                  <a:cxn ang="0">
                    <a:pos x="2" y="15"/>
                  </a:cxn>
                  <a:cxn ang="0">
                    <a:pos x="0" y="2"/>
                  </a:cxn>
                </a:cxnLst>
                <a:rect l="0" t="0" r="r" b="b"/>
                <a:pathLst>
                  <a:path w="34" h="15">
                    <a:moveTo>
                      <a:pt x="0" y="2"/>
                    </a:moveTo>
                    <a:lnTo>
                      <a:pt x="32" y="0"/>
                    </a:lnTo>
                    <a:lnTo>
                      <a:pt x="34" y="13"/>
                    </a:lnTo>
                    <a:lnTo>
                      <a:pt x="2" y="1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" name="Freeform 116"/>
              <p:cNvSpPr>
                <a:spLocks/>
              </p:cNvSpPr>
              <p:nvPr/>
            </p:nvSpPr>
            <p:spPr bwMode="auto">
              <a:xfrm>
                <a:off x="3061" y="2303"/>
                <a:ext cx="35" cy="1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3" y="0"/>
                  </a:cxn>
                  <a:cxn ang="0">
                    <a:pos x="35" y="13"/>
                  </a:cxn>
                  <a:cxn ang="0">
                    <a:pos x="2" y="16"/>
                  </a:cxn>
                  <a:cxn ang="0">
                    <a:pos x="0" y="3"/>
                  </a:cxn>
                </a:cxnLst>
                <a:rect l="0" t="0" r="r" b="b"/>
                <a:pathLst>
                  <a:path w="35" h="16">
                    <a:moveTo>
                      <a:pt x="0" y="3"/>
                    </a:moveTo>
                    <a:lnTo>
                      <a:pt x="33" y="0"/>
                    </a:lnTo>
                    <a:lnTo>
                      <a:pt x="35" y="13"/>
                    </a:lnTo>
                    <a:lnTo>
                      <a:pt x="2" y="1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" name="Rectangle 117"/>
              <p:cNvSpPr>
                <a:spLocks noChangeArrowheads="1"/>
              </p:cNvSpPr>
              <p:nvPr/>
            </p:nvSpPr>
            <p:spPr bwMode="auto">
              <a:xfrm>
                <a:off x="3161" y="2298"/>
                <a:ext cx="10" cy="13"/>
              </a:xfrm>
              <a:prstGeom prst="rect">
                <a:avLst/>
              </a:prstGeom>
              <a:solidFill>
                <a:srgbClr val="336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" name="Freeform 118"/>
              <p:cNvSpPr>
                <a:spLocks/>
              </p:cNvSpPr>
              <p:nvPr/>
            </p:nvSpPr>
            <p:spPr bwMode="auto">
              <a:xfrm>
                <a:off x="3153" y="2295"/>
                <a:ext cx="35" cy="1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3" y="0"/>
                  </a:cxn>
                  <a:cxn ang="0">
                    <a:pos x="35" y="13"/>
                  </a:cxn>
                  <a:cxn ang="0">
                    <a:pos x="2" y="16"/>
                  </a:cxn>
                  <a:cxn ang="0">
                    <a:pos x="0" y="3"/>
                  </a:cxn>
                </a:cxnLst>
                <a:rect l="0" t="0" r="r" b="b"/>
                <a:pathLst>
                  <a:path w="35" h="16">
                    <a:moveTo>
                      <a:pt x="0" y="3"/>
                    </a:moveTo>
                    <a:lnTo>
                      <a:pt x="33" y="0"/>
                    </a:lnTo>
                    <a:lnTo>
                      <a:pt x="35" y="13"/>
                    </a:lnTo>
                    <a:lnTo>
                      <a:pt x="2" y="1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" name="Freeform 119"/>
              <p:cNvSpPr>
                <a:spLocks/>
              </p:cNvSpPr>
              <p:nvPr/>
            </p:nvSpPr>
            <p:spPr bwMode="auto">
              <a:xfrm>
                <a:off x="3251" y="2287"/>
                <a:ext cx="35" cy="1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3" y="0"/>
                  </a:cxn>
                  <a:cxn ang="0">
                    <a:pos x="35" y="13"/>
                  </a:cxn>
                  <a:cxn ang="0">
                    <a:pos x="2" y="16"/>
                  </a:cxn>
                  <a:cxn ang="0">
                    <a:pos x="0" y="3"/>
                  </a:cxn>
                </a:cxnLst>
                <a:rect l="0" t="0" r="r" b="b"/>
                <a:pathLst>
                  <a:path w="35" h="16">
                    <a:moveTo>
                      <a:pt x="0" y="3"/>
                    </a:moveTo>
                    <a:lnTo>
                      <a:pt x="33" y="0"/>
                    </a:lnTo>
                    <a:lnTo>
                      <a:pt x="35" y="13"/>
                    </a:lnTo>
                    <a:lnTo>
                      <a:pt x="2" y="1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" name="Freeform 120"/>
              <p:cNvSpPr>
                <a:spLocks/>
              </p:cNvSpPr>
              <p:nvPr/>
            </p:nvSpPr>
            <p:spPr bwMode="auto">
              <a:xfrm>
                <a:off x="3349" y="2281"/>
                <a:ext cx="35" cy="14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3" y="0"/>
                  </a:cxn>
                  <a:cxn ang="0">
                    <a:pos x="35" y="13"/>
                  </a:cxn>
                  <a:cxn ang="0">
                    <a:pos x="2" y="14"/>
                  </a:cxn>
                  <a:cxn ang="0">
                    <a:pos x="0" y="1"/>
                  </a:cxn>
                </a:cxnLst>
                <a:rect l="0" t="0" r="r" b="b"/>
                <a:pathLst>
                  <a:path w="35" h="14">
                    <a:moveTo>
                      <a:pt x="0" y="1"/>
                    </a:moveTo>
                    <a:lnTo>
                      <a:pt x="33" y="0"/>
                    </a:lnTo>
                    <a:lnTo>
                      <a:pt x="35" y="13"/>
                    </a:lnTo>
                    <a:lnTo>
                      <a:pt x="2" y="1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" name="Freeform 121"/>
              <p:cNvSpPr>
                <a:spLocks/>
              </p:cNvSpPr>
              <p:nvPr/>
            </p:nvSpPr>
            <p:spPr bwMode="auto">
              <a:xfrm>
                <a:off x="3446" y="2273"/>
                <a:ext cx="34" cy="14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2" y="0"/>
                  </a:cxn>
                  <a:cxn ang="0">
                    <a:pos x="34" y="12"/>
                  </a:cxn>
                  <a:cxn ang="0">
                    <a:pos x="2" y="14"/>
                  </a:cxn>
                  <a:cxn ang="0">
                    <a:pos x="0" y="1"/>
                  </a:cxn>
                </a:cxnLst>
                <a:rect l="0" t="0" r="r" b="b"/>
                <a:pathLst>
                  <a:path w="34" h="14">
                    <a:moveTo>
                      <a:pt x="0" y="1"/>
                    </a:moveTo>
                    <a:lnTo>
                      <a:pt x="32" y="0"/>
                    </a:lnTo>
                    <a:lnTo>
                      <a:pt x="34" y="12"/>
                    </a:lnTo>
                    <a:lnTo>
                      <a:pt x="2" y="1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" name="Freeform 122"/>
              <p:cNvSpPr>
                <a:spLocks/>
              </p:cNvSpPr>
              <p:nvPr/>
            </p:nvSpPr>
            <p:spPr bwMode="auto">
              <a:xfrm>
                <a:off x="3544" y="2265"/>
                <a:ext cx="35" cy="14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3" y="0"/>
                  </a:cxn>
                  <a:cxn ang="0">
                    <a:pos x="35" y="12"/>
                  </a:cxn>
                  <a:cxn ang="0">
                    <a:pos x="2" y="14"/>
                  </a:cxn>
                  <a:cxn ang="0">
                    <a:pos x="0" y="1"/>
                  </a:cxn>
                </a:cxnLst>
                <a:rect l="0" t="0" r="r" b="b"/>
                <a:pathLst>
                  <a:path w="35" h="14">
                    <a:moveTo>
                      <a:pt x="0" y="1"/>
                    </a:moveTo>
                    <a:lnTo>
                      <a:pt x="33" y="0"/>
                    </a:lnTo>
                    <a:lnTo>
                      <a:pt x="35" y="12"/>
                    </a:lnTo>
                    <a:lnTo>
                      <a:pt x="2" y="1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" name="Rectangle 123"/>
              <p:cNvSpPr>
                <a:spLocks noChangeArrowheads="1"/>
              </p:cNvSpPr>
              <p:nvPr/>
            </p:nvSpPr>
            <p:spPr bwMode="auto">
              <a:xfrm>
                <a:off x="3644" y="2258"/>
                <a:ext cx="8" cy="13"/>
              </a:xfrm>
              <a:prstGeom prst="rect">
                <a:avLst/>
              </a:prstGeom>
              <a:solidFill>
                <a:srgbClr val="336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" name="Freeform 124"/>
              <p:cNvSpPr>
                <a:spLocks/>
              </p:cNvSpPr>
              <p:nvPr/>
            </p:nvSpPr>
            <p:spPr bwMode="auto">
              <a:xfrm>
                <a:off x="3634" y="2255"/>
                <a:ext cx="35" cy="1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3" y="0"/>
                  </a:cxn>
                  <a:cxn ang="0">
                    <a:pos x="35" y="13"/>
                  </a:cxn>
                  <a:cxn ang="0">
                    <a:pos x="2" y="16"/>
                  </a:cxn>
                  <a:cxn ang="0">
                    <a:pos x="0" y="3"/>
                  </a:cxn>
                </a:cxnLst>
                <a:rect l="0" t="0" r="r" b="b"/>
                <a:pathLst>
                  <a:path w="35" h="16">
                    <a:moveTo>
                      <a:pt x="0" y="3"/>
                    </a:moveTo>
                    <a:lnTo>
                      <a:pt x="33" y="0"/>
                    </a:lnTo>
                    <a:lnTo>
                      <a:pt x="35" y="13"/>
                    </a:lnTo>
                    <a:lnTo>
                      <a:pt x="2" y="1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" name="Freeform 125"/>
              <p:cNvSpPr>
                <a:spLocks/>
              </p:cNvSpPr>
              <p:nvPr/>
            </p:nvSpPr>
            <p:spPr bwMode="auto">
              <a:xfrm>
                <a:off x="3732" y="2247"/>
                <a:ext cx="35" cy="1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3" y="0"/>
                  </a:cxn>
                  <a:cxn ang="0">
                    <a:pos x="35" y="13"/>
                  </a:cxn>
                  <a:cxn ang="0">
                    <a:pos x="2" y="16"/>
                  </a:cxn>
                  <a:cxn ang="0">
                    <a:pos x="0" y="3"/>
                  </a:cxn>
                </a:cxnLst>
                <a:rect l="0" t="0" r="r" b="b"/>
                <a:pathLst>
                  <a:path w="35" h="16">
                    <a:moveTo>
                      <a:pt x="0" y="3"/>
                    </a:moveTo>
                    <a:lnTo>
                      <a:pt x="33" y="0"/>
                    </a:lnTo>
                    <a:lnTo>
                      <a:pt x="35" y="13"/>
                    </a:lnTo>
                    <a:lnTo>
                      <a:pt x="2" y="1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" name="Freeform 126"/>
              <p:cNvSpPr>
                <a:spLocks/>
              </p:cNvSpPr>
              <p:nvPr/>
            </p:nvSpPr>
            <p:spPr bwMode="auto">
              <a:xfrm>
                <a:off x="3830" y="2239"/>
                <a:ext cx="35" cy="14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3" y="0"/>
                  </a:cxn>
                  <a:cxn ang="0">
                    <a:pos x="35" y="13"/>
                  </a:cxn>
                  <a:cxn ang="0">
                    <a:pos x="2" y="14"/>
                  </a:cxn>
                  <a:cxn ang="0">
                    <a:pos x="0" y="1"/>
                  </a:cxn>
                </a:cxnLst>
                <a:rect l="0" t="0" r="r" b="b"/>
                <a:pathLst>
                  <a:path w="35" h="14">
                    <a:moveTo>
                      <a:pt x="0" y="1"/>
                    </a:moveTo>
                    <a:lnTo>
                      <a:pt x="33" y="0"/>
                    </a:lnTo>
                    <a:lnTo>
                      <a:pt x="35" y="13"/>
                    </a:lnTo>
                    <a:lnTo>
                      <a:pt x="2" y="1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" name="Freeform 127"/>
              <p:cNvSpPr>
                <a:spLocks/>
              </p:cNvSpPr>
              <p:nvPr/>
            </p:nvSpPr>
            <p:spPr bwMode="auto">
              <a:xfrm>
                <a:off x="3926" y="2229"/>
                <a:ext cx="35" cy="1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3" y="0"/>
                  </a:cxn>
                  <a:cxn ang="0">
                    <a:pos x="35" y="13"/>
                  </a:cxn>
                  <a:cxn ang="0">
                    <a:pos x="2" y="16"/>
                  </a:cxn>
                  <a:cxn ang="0">
                    <a:pos x="0" y="3"/>
                  </a:cxn>
                </a:cxnLst>
                <a:rect l="0" t="0" r="r" b="b"/>
                <a:pathLst>
                  <a:path w="35" h="16">
                    <a:moveTo>
                      <a:pt x="0" y="3"/>
                    </a:moveTo>
                    <a:lnTo>
                      <a:pt x="33" y="0"/>
                    </a:lnTo>
                    <a:lnTo>
                      <a:pt x="35" y="13"/>
                    </a:lnTo>
                    <a:lnTo>
                      <a:pt x="2" y="1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" name="Freeform 128"/>
              <p:cNvSpPr>
                <a:spLocks/>
              </p:cNvSpPr>
              <p:nvPr/>
            </p:nvSpPr>
            <p:spPr bwMode="auto">
              <a:xfrm>
                <a:off x="4025" y="2221"/>
                <a:ext cx="34" cy="1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2" y="0"/>
                  </a:cxn>
                  <a:cxn ang="0">
                    <a:pos x="34" y="13"/>
                  </a:cxn>
                  <a:cxn ang="0">
                    <a:pos x="2" y="16"/>
                  </a:cxn>
                  <a:cxn ang="0">
                    <a:pos x="0" y="3"/>
                  </a:cxn>
                </a:cxnLst>
                <a:rect l="0" t="0" r="r" b="b"/>
                <a:pathLst>
                  <a:path w="34" h="16">
                    <a:moveTo>
                      <a:pt x="0" y="3"/>
                    </a:moveTo>
                    <a:lnTo>
                      <a:pt x="32" y="0"/>
                    </a:lnTo>
                    <a:lnTo>
                      <a:pt x="34" y="13"/>
                    </a:lnTo>
                    <a:lnTo>
                      <a:pt x="2" y="1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" name="Freeform 129"/>
              <p:cNvSpPr>
                <a:spLocks/>
              </p:cNvSpPr>
              <p:nvPr/>
            </p:nvSpPr>
            <p:spPr bwMode="auto">
              <a:xfrm>
                <a:off x="4123" y="2215"/>
                <a:ext cx="12" cy="14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0" y="0"/>
                  </a:cxn>
                  <a:cxn ang="0">
                    <a:pos x="12" y="12"/>
                  </a:cxn>
                  <a:cxn ang="0">
                    <a:pos x="2" y="14"/>
                  </a:cxn>
                  <a:cxn ang="0">
                    <a:pos x="0" y="1"/>
                  </a:cxn>
                </a:cxnLst>
                <a:rect l="0" t="0" r="r" b="b"/>
                <a:pathLst>
                  <a:path w="12" h="14">
                    <a:moveTo>
                      <a:pt x="0" y="1"/>
                    </a:moveTo>
                    <a:lnTo>
                      <a:pt x="10" y="0"/>
                    </a:lnTo>
                    <a:lnTo>
                      <a:pt x="12" y="12"/>
                    </a:lnTo>
                    <a:lnTo>
                      <a:pt x="2" y="1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" name="Freeform 130"/>
              <p:cNvSpPr>
                <a:spLocks/>
              </p:cNvSpPr>
              <p:nvPr/>
            </p:nvSpPr>
            <p:spPr bwMode="auto">
              <a:xfrm>
                <a:off x="4117" y="2211"/>
                <a:ext cx="34" cy="1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2" y="0"/>
                  </a:cxn>
                  <a:cxn ang="0">
                    <a:pos x="34" y="13"/>
                  </a:cxn>
                  <a:cxn ang="0">
                    <a:pos x="2" y="16"/>
                  </a:cxn>
                  <a:cxn ang="0">
                    <a:pos x="0" y="4"/>
                  </a:cxn>
                </a:cxnLst>
                <a:rect l="0" t="0" r="r" b="b"/>
                <a:pathLst>
                  <a:path w="34" h="16">
                    <a:moveTo>
                      <a:pt x="0" y="4"/>
                    </a:moveTo>
                    <a:lnTo>
                      <a:pt x="32" y="0"/>
                    </a:lnTo>
                    <a:lnTo>
                      <a:pt x="34" y="13"/>
                    </a:lnTo>
                    <a:lnTo>
                      <a:pt x="2" y="1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" name="Freeform 131"/>
              <p:cNvSpPr>
                <a:spLocks/>
              </p:cNvSpPr>
              <p:nvPr/>
            </p:nvSpPr>
            <p:spPr bwMode="auto">
              <a:xfrm>
                <a:off x="4215" y="2200"/>
                <a:ext cx="33" cy="1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1" y="0"/>
                  </a:cxn>
                  <a:cxn ang="0">
                    <a:pos x="33" y="13"/>
                  </a:cxn>
                  <a:cxn ang="0">
                    <a:pos x="2" y="18"/>
                  </a:cxn>
                  <a:cxn ang="0">
                    <a:pos x="0" y="5"/>
                  </a:cxn>
                </a:cxnLst>
                <a:rect l="0" t="0" r="r" b="b"/>
                <a:pathLst>
                  <a:path w="33" h="18">
                    <a:moveTo>
                      <a:pt x="0" y="5"/>
                    </a:moveTo>
                    <a:lnTo>
                      <a:pt x="31" y="0"/>
                    </a:lnTo>
                    <a:lnTo>
                      <a:pt x="33" y="13"/>
                    </a:lnTo>
                    <a:lnTo>
                      <a:pt x="2" y="1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" name="Freeform 132"/>
              <p:cNvSpPr>
                <a:spLocks/>
              </p:cNvSpPr>
              <p:nvPr/>
            </p:nvSpPr>
            <p:spPr bwMode="auto">
              <a:xfrm>
                <a:off x="4311" y="2190"/>
                <a:ext cx="35" cy="17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3" y="0"/>
                  </a:cxn>
                  <a:cxn ang="0">
                    <a:pos x="35" y="13"/>
                  </a:cxn>
                  <a:cxn ang="0">
                    <a:pos x="2" y="17"/>
                  </a:cxn>
                  <a:cxn ang="0">
                    <a:pos x="0" y="4"/>
                  </a:cxn>
                </a:cxnLst>
                <a:rect l="0" t="0" r="r" b="b"/>
                <a:pathLst>
                  <a:path w="35" h="17">
                    <a:moveTo>
                      <a:pt x="0" y="4"/>
                    </a:moveTo>
                    <a:lnTo>
                      <a:pt x="33" y="0"/>
                    </a:lnTo>
                    <a:lnTo>
                      <a:pt x="35" y="13"/>
                    </a:lnTo>
                    <a:lnTo>
                      <a:pt x="2" y="1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" name="Freeform 133"/>
              <p:cNvSpPr>
                <a:spLocks/>
              </p:cNvSpPr>
              <p:nvPr/>
            </p:nvSpPr>
            <p:spPr bwMode="auto">
              <a:xfrm>
                <a:off x="4409" y="2179"/>
                <a:ext cx="35" cy="1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3" y="0"/>
                  </a:cxn>
                  <a:cxn ang="0">
                    <a:pos x="35" y="13"/>
                  </a:cxn>
                  <a:cxn ang="0">
                    <a:pos x="2" y="18"/>
                  </a:cxn>
                  <a:cxn ang="0">
                    <a:pos x="0" y="5"/>
                  </a:cxn>
                </a:cxnLst>
                <a:rect l="0" t="0" r="r" b="b"/>
                <a:pathLst>
                  <a:path w="35" h="18">
                    <a:moveTo>
                      <a:pt x="0" y="5"/>
                    </a:moveTo>
                    <a:lnTo>
                      <a:pt x="33" y="0"/>
                    </a:lnTo>
                    <a:lnTo>
                      <a:pt x="35" y="13"/>
                    </a:lnTo>
                    <a:lnTo>
                      <a:pt x="2" y="1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" name="Freeform 134"/>
              <p:cNvSpPr>
                <a:spLocks/>
              </p:cNvSpPr>
              <p:nvPr/>
            </p:nvSpPr>
            <p:spPr bwMode="auto">
              <a:xfrm>
                <a:off x="4505" y="2169"/>
                <a:ext cx="35" cy="17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3" y="0"/>
                  </a:cxn>
                  <a:cxn ang="0">
                    <a:pos x="35" y="13"/>
                  </a:cxn>
                  <a:cxn ang="0">
                    <a:pos x="2" y="17"/>
                  </a:cxn>
                  <a:cxn ang="0">
                    <a:pos x="0" y="4"/>
                  </a:cxn>
                </a:cxnLst>
                <a:rect l="0" t="0" r="r" b="b"/>
                <a:pathLst>
                  <a:path w="35" h="17">
                    <a:moveTo>
                      <a:pt x="0" y="4"/>
                    </a:moveTo>
                    <a:lnTo>
                      <a:pt x="33" y="0"/>
                    </a:lnTo>
                    <a:lnTo>
                      <a:pt x="35" y="13"/>
                    </a:lnTo>
                    <a:lnTo>
                      <a:pt x="2" y="1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Freeform 135"/>
              <p:cNvSpPr>
                <a:spLocks/>
              </p:cNvSpPr>
              <p:nvPr/>
            </p:nvSpPr>
            <p:spPr bwMode="auto">
              <a:xfrm>
                <a:off x="4604" y="2161"/>
                <a:ext cx="12" cy="1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0" y="0"/>
                  </a:cxn>
                  <a:cxn ang="0">
                    <a:pos x="12" y="13"/>
                  </a:cxn>
                  <a:cxn ang="0">
                    <a:pos x="2" y="15"/>
                  </a:cxn>
                  <a:cxn ang="0">
                    <a:pos x="0" y="2"/>
                  </a:cxn>
                </a:cxnLst>
                <a:rect l="0" t="0" r="r" b="b"/>
                <a:pathLst>
                  <a:path w="12" h="15">
                    <a:moveTo>
                      <a:pt x="0" y="2"/>
                    </a:moveTo>
                    <a:lnTo>
                      <a:pt x="10" y="0"/>
                    </a:lnTo>
                    <a:lnTo>
                      <a:pt x="12" y="13"/>
                    </a:lnTo>
                    <a:lnTo>
                      <a:pt x="2" y="1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Freeform 136"/>
              <p:cNvSpPr>
                <a:spLocks/>
              </p:cNvSpPr>
              <p:nvPr/>
            </p:nvSpPr>
            <p:spPr bwMode="auto">
              <a:xfrm>
                <a:off x="4597" y="2158"/>
                <a:ext cx="35" cy="1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3" y="0"/>
                  </a:cxn>
                  <a:cxn ang="0">
                    <a:pos x="35" y="13"/>
                  </a:cxn>
                  <a:cxn ang="0">
                    <a:pos x="2" y="16"/>
                  </a:cxn>
                  <a:cxn ang="0">
                    <a:pos x="0" y="3"/>
                  </a:cxn>
                </a:cxnLst>
                <a:rect l="0" t="0" r="r" b="b"/>
                <a:pathLst>
                  <a:path w="35" h="16">
                    <a:moveTo>
                      <a:pt x="0" y="3"/>
                    </a:moveTo>
                    <a:lnTo>
                      <a:pt x="33" y="0"/>
                    </a:lnTo>
                    <a:lnTo>
                      <a:pt x="35" y="13"/>
                    </a:lnTo>
                    <a:lnTo>
                      <a:pt x="2" y="1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Freeform 137"/>
              <p:cNvSpPr>
                <a:spLocks/>
              </p:cNvSpPr>
              <p:nvPr/>
            </p:nvSpPr>
            <p:spPr bwMode="auto">
              <a:xfrm>
                <a:off x="4696" y="2148"/>
                <a:ext cx="34" cy="17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2" y="0"/>
                  </a:cxn>
                  <a:cxn ang="0">
                    <a:pos x="34" y="13"/>
                  </a:cxn>
                  <a:cxn ang="0">
                    <a:pos x="2" y="17"/>
                  </a:cxn>
                  <a:cxn ang="0">
                    <a:pos x="0" y="4"/>
                  </a:cxn>
                </a:cxnLst>
                <a:rect l="0" t="0" r="r" b="b"/>
                <a:pathLst>
                  <a:path w="34" h="17">
                    <a:moveTo>
                      <a:pt x="0" y="4"/>
                    </a:moveTo>
                    <a:lnTo>
                      <a:pt x="32" y="0"/>
                    </a:lnTo>
                    <a:lnTo>
                      <a:pt x="34" y="13"/>
                    </a:lnTo>
                    <a:lnTo>
                      <a:pt x="2" y="1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Freeform 138"/>
              <p:cNvSpPr>
                <a:spLocks/>
              </p:cNvSpPr>
              <p:nvPr/>
            </p:nvSpPr>
            <p:spPr bwMode="auto">
              <a:xfrm>
                <a:off x="4794" y="2139"/>
                <a:ext cx="35" cy="1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3" y="0"/>
                  </a:cxn>
                  <a:cxn ang="0">
                    <a:pos x="35" y="13"/>
                  </a:cxn>
                  <a:cxn ang="0">
                    <a:pos x="2" y="16"/>
                  </a:cxn>
                  <a:cxn ang="0">
                    <a:pos x="0" y="3"/>
                  </a:cxn>
                </a:cxnLst>
                <a:rect l="0" t="0" r="r" b="b"/>
                <a:pathLst>
                  <a:path w="35" h="16">
                    <a:moveTo>
                      <a:pt x="0" y="3"/>
                    </a:moveTo>
                    <a:lnTo>
                      <a:pt x="33" y="0"/>
                    </a:lnTo>
                    <a:lnTo>
                      <a:pt x="35" y="13"/>
                    </a:lnTo>
                    <a:lnTo>
                      <a:pt x="2" y="1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Freeform 139"/>
              <p:cNvSpPr>
                <a:spLocks/>
              </p:cNvSpPr>
              <p:nvPr/>
            </p:nvSpPr>
            <p:spPr bwMode="auto">
              <a:xfrm>
                <a:off x="4890" y="2129"/>
                <a:ext cx="35" cy="1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3" y="0"/>
                  </a:cxn>
                  <a:cxn ang="0">
                    <a:pos x="35" y="13"/>
                  </a:cxn>
                  <a:cxn ang="0">
                    <a:pos x="2" y="16"/>
                  </a:cxn>
                  <a:cxn ang="0">
                    <a:pos x="0" y="3"/>
                  </a:cxn>
                </a:cxnLst>
                <a:rect l="0" t="0" r="r" b="b"/>
                <a:pathLst>
                  <a:path w="35" h="16">
                    <a:moveTo>
                      <a:pt x="0" y="3"/>
                    </a:moveTo>
                    <a:lnTo>
                      <a:pt x="33" y="0"/>
                    </a:lnTo>
                    <a:lnTo>
                      <a:pt x="35" y="13"/>
                    </a:lnTo>
                    <a:lnTo>
                      <a:pt x="2" y="1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Freeform 140"/>
              <p:cNvSpPr>
                <a:spLocks/>
              </p:cNvSpPr>
              <p:nvPr/>
            </p:nvSpPr>
            <p:spPr bwMode="auto">
              <a:xfrm>
                <a:off x="4988" y="2121"/>
                <a:ext cx="35" cy="1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3" y="0"/>
                  </a:cxn>
                  <a:cxn ang="0">
                    <a:pos x="35" y="13"/>
                  </a:cxn>
                  <a:cxn ang="0">
                    <a:pos x="2" y="15"/>
                  </a:cxn>
                  <a:cxn ang="0">
                    <a:pos x="0" y="2"/>
                  </a:cxn>
                </a:cxnLst>
                <a:rect l="0" t="0" r="r" b="b"/>
                <a:pathLst>
                  <a:path w="35" h="15">
                    <a:moveTo>
                      <a:pt x="0" y="2"/>
                    </a:moveTo>
                    <a:lnTo>
                      <a:pt x="33" y="0"/>
                    </a:lnTo>
                    <a:lnTo>
                      <a:pt x="35" y="13"/>
                    </a:lnTo>
                    <a:lnTo>
                      <a:pt x="2" y="1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Freeform 141"/>
              <p:cNvSpPr>
                <a:spLocks/>
              </p:cNvSpPr>
              <p:nvPr/>
            </p:nvSpPr>
            <p:spPr bwMode="auto">
              <a:xfrm>
                <a:off x="5086" y="2113"/>
                <a:ext cx="13" cy="1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1" y="0"/>
                  </a:cxn>
                  <a:cxn ang="0">
                    <a:pos x="13" y="13"/>
                  </a:cxn>
                  <a:cxn ang="0">
                    <a:pos x="2" y="15"/>
                  </a:cxn>
                  <a:cxn ang="0">
                    <a:pos x="0" y="2"/>
                  </a:cxn>
                </a:cxnLst>
                <a:rect l="0" t="0" r="r" b="b"/>
                <a:pathLst>
                  <a:path w="13" h="15">
                    <a:moveTo>
                      <a:pt x="0" y="2"/>
                    </a:moveTo>
                    <a:lnTo>
                      <a:pt x="11" y="0"/>
                    </a:lnTo>
                    <a:lnTo>
                      <a:pt x="13" y="13"/>
                    </a:lnTo>
                    <a:lnTo>
                      <a:pt x="2" y="1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Freeform 142"/>
              <p:cNvSpPr>
                <a:spLocks/>
              </p:cNvSpPr>
              <p:nvPr/>
            </p:nvSpPr>
            <p:spPr bwMode="auto">
              <a:xfrm>
                <a:off x="5080" y="2110"/>
                <a:ext cx="35" cy="1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3" y="0"/>
                  </a:cxn>
                  <a:cxn ang="0">
                    <a:pos x="35" y="13"/>
                  </a:cxn>
                  <a:cxn ang="0">
                    <a:pos x="2" y="16"/>
                  </a:cxn>
                  <a:cxn ang="0">
                    <a:pos x="0" y="3"/>
                  </a:cxn>
                </a:cxnLst>
                <a:rect l="0" t="0" r="r" b="b"/>
                <a:pathLst>
                  <a:path w="35" h="16">
                    <a:moveTo>
                      <a:pt x="0" y="3"/>
                    </a:moveTo>
                    <a:lnTo>
                      <a:pt x="33" y="0"/>
                    </a:lnTo>
                    <a:lnTo>
                      <a:pt x="35" y="13"/>
                    </a:lnTo>
                    <a:lnTo>
                      <a:pt x="2" y="1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Freeform 143"/>
              <p:cNvSpPr>
                <a:spLocks/>
              </p:cNvSpPr>
              <p:nvPr/>
            </p:nvSpPr>
            <p:spPr bwMode="auto">
              <a:xfrm>
                <a:off x="5179" y="2102"/>
                <a:ext cx="34" cy="1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2" y="0"/>
                  </a:cxn>
                  <a:cxn ang="0">
                    <a:pos x="34" y="13"/>
                  </a:cxn>
                  <a:cxn ang="0">
                    <a:pos x="2" y="16"/>
                  </a:cxn>
                  <a:cxn ang="0">
                    <a:pos x="0" y="3"/>
                  </a:cxn>
                </a:cxnLst>
                <a:rect l="0" t="0" r="r" b="b"/>
                <a:pathLst>
                  <a:path w="34" h="16">
                    <a:moveTo>
                      <a:pt x="0" y="3"/>
                    </a:moveTo>
                    <a:lnTo>
                      <a:pt x="32" y="0"/>
                    </a:lnTo>
                    <a:lnTo>
                      <a:pt x="34" y="13"/>
                    </a:lnTo>
                    <a:lnTo>
                      <a:pt x="2" y="1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Freeform 144"/>
              <p:cNvSpPr>
                <a:spLocks/>
              </p:cNvSpPr>
              <p:nvPr/>
            </p:nvSpPr>
            <p:spPr bwMode="auto">
              <a:xfrm>
                <a:off x="5277" y="2095"/>
                <a:ext cx="34" cy="1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2" y="0"/>
                  </a:cxn>
                  <a:cxn ang="0">
                    <a:pos x="34" y="13"/>
                  </a:cxn>
                  <a:cxn ang="0">
                    <a:pos x="2" y="15"/>
                  </a:cxn>
                  <a:cxn ang="0">
                    <a:pos x="0" y="2"/>
                  </a:cxn>
                </a:cxnLst>
                <a:rect l="0" t="0" r="r" b="b"/>
                <a:pathLst>
                  <a:path w="34" h="15">
                    <a:moveTo>
                      <a:pt x="0" y="2"/>
                    </a:moveTo>
                    <a:lnTo>
                      <a:pt x="32" y="0"/>
                    </a:lnTo>
                    <a:lnTo>
                      <a:pt x="34" y="13"/>
                    </a:lnTo>
                    <a:lnTo>
                      <a:pt x="2" y="1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Freeform 145"/>
              <p:cNvSpPr>
                <a:spLocks/>
              </p:cNvSpPr>
              <p:nvPr/>
            </p:nvSpPr>
            <p:spPr bwMode="auto">
              <a:xfrm>
                <a:off x="5373" y="2087"/>
                <a:ext cx="35" cy="1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3" y="0"/>
                  </a:cxn>
                  <a:cxn ang="0">
                    <a:pos x="35" y="13"/>
                  </a:cxn>
                  <a:cxn ang="0">
                    <a:pos x="2" y="15"/>
                  </a:cxn>
                  <a:cxn ang="0">
                    <a:pos x="0" y="2"/>
                  </a:cxn>
                </a:cxnLst>
                <a:rect l="0" t="0" r="r" b="b"/>
                <a:pathLst>
                  <a:path w="35" h="15">
                    <a:moveTo>
                      <a:pt x="0" y="2"/>
                    </a:moveTo>
                    <a:lnTo>
                      <a:pt x="33" y="0"/>
                    </a:lnTo>
                    <a:lnTo>
                      <a:pt x="35" y="13"/>
                    </a:lnTo>
                    <a:lnTo>
                      <a:pt x="2" y="1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Freeform 146"/>
              <p:cNvSpPr>
                <a:spLocks/>
              </p:cNvSpPr>
              <p:nvPr/>
            </p:nvSpPr>
            <p:spPr bwMode="auto">
              <a:xfrm>
                <a:off x="5471" y="2079"/>
                <a:ext cx="35" cy="1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3" y="0"/>
                  </a:cxn>
                  <a:cxn ang="0">
                    <a:pos x="35" y="13"/>
                  </a:cxn>
                  <a:cxn ang="0">
                    <a:pos x="2" y="15"/>
                  </a:cxn>
                  <a:cxn ang="0">
                    <a:pos x="0" y="2"/>
                  </a:cxn>
                </a:cxnLst>
                <a:rect l="0" t="0" r="r" b="b"/>
                <a:pathLst>
                  <a:path w="35" h="15">
                    <a:moveTo>
                      <a:pt x="0" y="2"/>
                    </a:moveTo>
                    <a:lnTo>
                      <a:pt x="33" y="0"/>
                    </a:lnTo>
                    <a:lnTo>
                      <a:pt x="35" y="13"/>
                    </a:lnTo>
                    <a:lnTo>
                      <a:pt x="2" y="1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Rectangle 147"/>
              <p:cNvSpPr>
                <a:spLocks noChangeArrowheads="1"/>
              </p:cNvSpPr>
              <p:nvPr/>
            </p:nvSpPr>
            <p:spPr bwMode="auto">
              <a:xfrm>
                <a:off x="5571" y="2073"/>
                <a:ext cx="9" cy="13"/>
              </a:xfrm>
              <a:prstGeom prst="rect">
                <a:avLst/>
              </a:prstGeom>
              <a:solidFill>
                <a:srgbClr val="336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Freeform 148"/>
              <p:cNvSpPr>
                <a:spLocks/>
              </p:cNvSpPr>
              <p:nvPr/>
            </p:nvSpPr>
            <p:spPr bwMode="auto">
              <a:xfrm>
                <a:off x="1226" y="2458"/>
                <a:ext cx="34" cy="1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2" y="0"/>
                  </a:cxn>
                  <a:cxn ang="0">
                    <a:pos x="34" y="13"/>
                  </a:cxn>
                  <a:cxn ang="0">
                    <a:pos x="2" y="16"/>
                  </a:cxn>
                  <a:cxn ang="0">
                    <a:pos x="0" y="3"/>
                  </a:cxn>
                </a:cxnLst>
                <a:rect l="0" t="0" r="r" b="b"/>
                <a:pathLst>
                  <a:path w="34" h="16">
                    <a:moveTo>
                      <a:pt x="0" y="3"/>
                    </a:moveTo>
                    <a:lnTo>
                      <a:pt x="32" y="0"/>
                    </a:lnTo>
                    <a:lnTo>
                      <a:pt x="34" y="13"/>
                    </a:lnTo>
                    <a:lnTo>
                      <a:pt x="2" y="1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Freeform 149"/>
              <p:cNvSpPr>
                <a:spLocks/>
              </p:cNvSpPr>
              <p:nvPr/>
            </p:nvSpPr>
            <p:spPr bwMode="auto">
              <a:xfrm>
                <a:off x="1324" y="2445"/>
                <a:ext cx="33" cy="1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1" y="0"/>
                  </a:cxn>
                  <a:cxn ang="0">
                    <a:pos x="33" y="13"/>
                  </a:cxn>
                  <a:cxn ang="0">
                    <a:pos x="2" y="18"/>
                  </a:cxn>
                  <a:cxn ang="0">
                    <a:pos x="0" y="5"/>
                  </a:cxn>
                </a:cxnLst>
                <a:rect l="0" t="0" r="r" b="b"/>
                <a:pathLst>
                  <a:path w="33" h="18">
                    <a:moveTo>
                      <a:pt x="0" y="5"/>
                    </a:moveTo>
                    <a:lnTo>
                      <a:pt x="31" y="0"/>
                    </a:lnTo>
                    <a:lnTo>
                      <a:pt x="33" y="13"/>
                    </a:lnTo>
                    <a:lnTo>
                      <a:pt x="2" y="1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Freeform 150"/>
              <p:cNvSpPr>
                <a:spLocks/>
              </p:cNvSpPr>
              <p:nvPr/>
            </p:nvSpPr>
            <p:spPr bwMode="auto">
              <a:xfrm>
                <a:off x="1420" y="2434"/>
                <a:ext cx="35" cy="1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3" y="0"/>
                  </a:cxn>
                  <a:cxn ang="0">
                    <a:pos x="35" y="13"/>
                  </a:cxn>
                  <a:cxn ang="0">
                    <a:pos x="2" y="18"/>
                  </a:cxn>
                  <a:cxn ang="0">
                    <a:pos x="0" y="5"/>
                  </a:cxn>
                </a:cxnLst>
                <a:rect l="0" t="0" r="r" b="b"/>
                <a:pathLst>
                  <a:path w="35" h="18">
                    <a:moveTo>
                      <a:pt x="0" y="5"/>
                    </a:moveTo>
                    <a:lnTo>
                      <a:pt x="33" y="0"/>
                    </a:lnTo>
                    <a:lnTo>
                      <a:pt x="35" y="13"/>
                    </a:lnTo>
                    <a:lnTo>
                      <a:pt x="2" y="1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Freeform 151"/>
              <p:cNvSpPr>
                <a:spLocks/>
              </p:cNvSpPr>
              <p:nvPr/>
            </p:nvSpPr>
            <p:spPr bwMode="auto">
              <a:xfrm>
                <a:off x="1518" y="2423"/>
                <a:ext cx="35" cy="1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3" y="0"/>
                  </a:cxn>
                  <a:cxn ang="0">
                    <a:pos x="35" y="12"/>
                  </a:cxn>
                  <a:cxn ang="0">
                    <a:pos x="2" y="16"/>
                  </a:cxn>
                  <a:cxn ang="0">
                    <a:pos x="0" y="3"/>
                  </a:cxn>
                </a:cxnLst>
                <a:rect l="0" t="0" r="r" b="b"/>
                <a:pathLst>
                  <a:path w="35" h="16">
                    <a:moveTo>
                      <a:pt x="0" y="3"/>
                    </a:moveTo>
                    <a:lnTo>
                      <a:pt x="33" y="0"/>
                    </a:lnTo>
                    <a:lnTo>
                      <a:pt x="35" y="12"/>
                    </a:lnTo>
                    <a:lnTo>
                      <a:pt x="2" y="1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" name="Freeform 152"/>
              <p:cNvSpPr>
                <a:spLocks/>
              </p:cNvSpPr>
              <p:nvPr/>
            </p:nvSpPr>
            <p:spPr bwMode="auto">
              <a:xfrm>
                <a:off x="1614" y="2411"/>
                <a:ext cx="35" cy="1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3" y="0"/>
                  </a:cxn>
                  <a:cxn ang="0">
                    <a:pos x="35" y="13"/>
                  </a:cxn>
                  <a:cxn ang="0">
                    <a:pos x="2" y="16"/>
                  </a:cxn>
                  <a:cxn ang="0">
                    <a:pos x="0" y="3"/>
                  </a:cxn>
                </a:cxnLst>
                <a:rect l="0" t="0" r="r" b="b"/>
                <a:pathLst>
                  <a:path w="35" h="16">
                    <a:moveTo>
                      <a:pt x="0" y="3"/>
                    </a:moveTo>
                    <a:lnTo>
                      <a:pt x="33" y="0"/>
                    </a:lnTo>
                    <a:lnTo>
                      <a:pt x="35" y="13"/>
                    </a:lnTo>
                    <a:lnTo>
                      <a:pt x="2" y="1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" name="Freeform 153"/>
              <p:cNvSpPr>
                <a:spLocks/>
              </p:cNvSpPr>
              <p:nvPr/>
            </p:nvSpPr>
            <p:spPr bwMode="auto">
              <a:xfrm>
                <a:off x="1713" y="2402"/>
                <a:ext cx="12" cy="14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0" y="0"/>
                  </a:cxn>
                  <a:cxn ang="0">
                    <a:pos x="12" y="12"/>
                  </a:cxn>
                  <a:cxn ang="0">
                    <a:pos x="2" y="14"/>
                  </a:cxn>
                  <a:cxn ang="0">
                    <a:pos x="0" y="1"/>
                  </a:cxn>
                </a:cxnLst>
                <a:rect l="0" t="0" r="r" b="b"/>
                <a:pathLst>
                  <a:path w="12" h="14">
                    <a:moveTo>
                      <a:pt x="0" y="1"/>
                    </a:moveTo>
                    <a:lnTo>
                      <a:pt x="10" y="0"/>
                    </a:lnTo>
                    <a:lnTo>
                      <a:pt x="12" y="12"/>
                    </a:lnTo>
                    <a:lnTo>
                      <a:pt x="2" y="1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" name="Freeform 154"/>
              <p:cNvSpPr>
                <a:spLocks/>
              </p:cNvSpPr>
              <p:nvPr/>
            </p:nvSpPr>
            <p:spPr bwMode="auto">
              <a:xfrm>
                <a:off x="1706" y="2400"/>
                <a:ext cx="35" cy="1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3" y="0"/>
                  </a:cxn>
                  <a:cxn ang="0">
                    <a:pos x="35" y="13"/>
                  </a:cxn>
                  <a:cxn ang="0">
                    <a:pos x="3" y="14"/>
                  </a:cxn>
                  <a:cxn ang="0">
                    <a:pos x="0" y="2"/>
                  </a:cxn>
                </a:cxnLst>
                <a:rect l="0" t="0" r="r" b="b"/>
                <a:pathLst>
                  <a:path w="35" h="14">
                    <a:moveTo>
                      <a:pt x="0" y="2"/>
                    </a:moveTo>
                    <a:lnTo>
                      <a:pt x="33" y="0"/>
                    </a:lnTo>
                    <a:lnTo>
                      <a:pt x="35" y="13"/>
                    </a:lnTo>
                    <a:lnTo>
                      <a:pt x="3" y="1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" name="Freeform 155"/>
              <p:cNvSpPr>
                <a:spLocks/>
              </p:cNvSpPr>
              <p:nvPr/>
            </p:nvSpPr>
            <p:spPr bwMode="auto">
              <a:xfrm>
                <a:off x="1805" y="2393"/>
                <a:ext cx="34" cy="1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2" y="0"/>
                  </a:cxn>
                  <a:cxn ang="0">
                    <a:pos x="34" y="13"/>
                  </a:cxn>
                  <a:cxn ang="0">
                    <a:pos x="2" y="15"/>
                  </a:cxn>
                  <a:cxn ang="0">
                    <a:pos x="0" y="2"/>
                  </a:cxn>
                </a:cxnLst>
                <a:rect l="0" t="0" r="r" b="b"/>
                <a:pathLst>
                  <a:path w="34" h="15">
                    <a:moveTo>
                      <a:pt x="0" y="2"/>
                    </a:moveTo>
                    <a:lnTo>
                      <a:pt x="32" y="0"/>
                    </a:lnTo>
                    <a:lnTo>
                      <a:pt x="34" y="13"/>
                    </a:lnTo>
                    <a:lnTo>
                      <a:pt x="2" y="1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" name="Freeform 156"/>
              <p:cNvSpPr>
                <a:spLocks/>
              </p:cNvSpPr>
              <p:nvPr/>
            </p:nvSpPr>
            <p:spPr bwMode="auto">
              <a:xfrm>
                <a:off x="1903" y="2389"/>
                <a:ext cx="35" cy="14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3" y="0"/>
                  </a:cxn>
                  <a:cxn ang="0">
                    <a:pos x="35" y="13"/>
                  </a:cxn>
                  <a:cxn ang="0">
                    <a:pos x="2" y="14"/>
                  </a:cxn>
                  <a:cxn ang="0">
                    <a:pos x="0" y="1"/>
                  </a:cxn>
                </a:cxnLst>
                <a:rect l="0" t="0" r="r" b="b"/>
                <a:pathLst>
                  <a:path w="35" h="14">
                    <a:moveTo>
                      <a:pt x="0" y="1"/>
                    </a:moveTo>
                    <a:lnTo>
                      <a:pt x="33" y="0"/>
                    </a:lnTo>
                    <a:lnTo>
                      <a:pt x="35" y="13"/>
                    </a:lnTo>
                    <a:lnTo>
                      <a:pt x="2" y="1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" name="Freeform 157"/>
              <p:cNvSpPr>
                <a:spLocks/>
              </p:cNvSpPr>
              <p:nvPr/>
            </p:nvSpPr>
            <p:spPr bwMode="auto">
              <a:xfrm>
                <a:off x="2001" y="2382"/>
                <a:ext cx="35" cy="1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3" y="0"/>
                  </a:cxn>
                  <a:cxn ang="0">
                    <a:pos x="35" y="13"/>
                  </a:cxn>
                  <a:cxn ang="0">
                    <a:pos x="2" y="15"/>
                  </a:cxn>
                  <a:cxn ang="0">
                    <a:pos x="0" y="2"/>
                  </a:cxn>
                </a:cxnLst>
                <a:rect l="0" t="0" r="r" b="b"/>
                <a:pathLst>
                  <a:path w="35" h="15">
                    <a:moveTo>
                      <a:pt x="0" y="2"/>
                    </a:moveTo>
                    <a:lnTo>
                      <a:pt x="33" y="0"/>
                    </a:lnTo>
                    <a:lnTo>
                      <a:pt x="35" y="13"/>
                    </a:lnTo>
                    <a:lnTo>
                      <a:pt x="2" y="1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" name="Freeform 158"/>
              <p:cNvSpPr>
                <a:spLocks/>
              </p:cNvSpPr>
              <p:nvPr/>
            </p:nvSpPr>
            <p:spPr bwMode="auto">
              <a:xfrm>
                <a:off x="2099" y="2377"/>
                <a:ext cx="35" cy="1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3" y="0"/>
                  </a:cxn>
                  <a:cxn ang="0">
                    <a:pos x="35" y="13"/>
                  </a:cxn>
                  <a:cxn ang="0">
                    <a:pos x="2" y="15"/>
                  </a:cxn>
                  <a:cxn ang="0">
                    <a:pos x="0" y="2"/>
                  </a:cxn>
                </a:cxnLst>
                <a:rect l="0" t="0" r="r" b="b"/>
                <a:pathLst>
                  <a:path w="35" h="15">
                    <a:moveTo>
                      <a:pt x="0" y="2"/>
                    </a:moveTo>
                    <a:lnTo>
                      <a:pt x="33" y="0"/>
                    </a:lnTo>
                    <a:lnTo>
                      <a:pt x="35" y="13"/>
                    </a:lnTo>
                    <a:lnTo>
                      <a:pt x="2" y="1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" name="Rectangle 159"/>
              <p:cNvSpPr>
                <a:spLocks noChangeArrowheads="1"/>
              </p:cNvSpPr>
              <p:nvPr/>
            </p:nvSpPr>
            <p:spPr bwMode="auto">
              <a:xfrm>
                <a:off x="2200" y="2373"/>
                <a:ext cx="8" cy="12"/>
              </a:xfrm>
              <a:prstGeom prst="rect">
                <a:avLst/>
              </a:prstGeom>
              <a:solidFill>
                <a:srgbClr val="800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" name="Freeform 160"/>
              <p:cNvSpPr>
                <a:spLocks/>
              </p:cNvSpPr>
              <p:nvPr/>
            </p:nvSpPr>
            <p:spPr bwMode="auto">
              <a:xfrm>
                <a:off x="2189" y="2371"/>
                <a:ext cx="35" cy="1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3" y="0"/>
                  </a:cxn>
                  <a:cxn ang="0">
                    <a:pos x="35" y="13"/>
                  </a:cxn>
                  <a:cxn ang="0">
                    <a:pos x="2" y="14"/>
                  </a:cxn>
                  <a:cxn ang="0">
                    <a:pos x="0" y="2"/>
                  </a:cxn>
                </a:cxnLst>
                <a:rect l="0" t="0" r="r" b="b"/>
                <a:pathLst>
                  <a:path w="35" h="14">
                    <a:moveTo>
                      <a:pt x="0" y="2"/>
                    </a:moveTo>
                    <a:lnTo>
                      <a:pt x="33" y="0"/>
                    </a:lnTo>
                    <a:lnTo>
                      <a:pt x="35" y="13"/>
                    </a:lnTo>
                    <a:lnTo>
                      <a:pt x="2" y="1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" name="Rectangle 161"/>
              <p:cNvSpPr>
                <a:spLocks noChangeArrowheads="1"/>
              </p:cNvSpPr>
              <p:nvPr/>
            </p:nvSpPr>
            <p:spPr bwMode="auto">
              <a:xfrm>
                <a:off x="2290" y="2368"/>
                <a:ext cx="32" cy="13"/>
              </a:xfrm>
              <a:prstGeom prst="rect">
                <a:avLst/>
              </a:prstGeom>
              <a:solidFill>
                <a:srgbClr val="800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" name="Freeform 162"/>
              <p:cNvSpPr>
                <a:spLocks/>
              </p:cNvSpPr>
              <p:nvPr/>
            </p:nvSpPr>
            <p:spPr bwMode="auto">
              <a:xfrm>
                <a:off x="2386" y="2363"/>
                <a:ext cx="35" cy="14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2" y="0"/>
                  </a:cxn>
                  <a:cxn ang="0">
                    <a:pos x="35" y="13"/>
                  </a:cxn>
                  <a:cxn ang="0">
                    <a:pos x="2" y="14"/>
                  </a:cxn>
                  <a:cxn ang="0">
                    <a:pos x="0" y="1"/>
                  </a:cxn>
                </a:cxnLst>
                <a:rect l="0" t="0" r="r" b="b"/>
                <a:pathLst>
                  <a:path w="35" h="14">
                    <a:moveTo>
                      <a:pt x="0" y="1"/>
                    </a:moveTo>
                    <a:lnTo>
                      <a:pt x="32" y="0"/>
                    </a:lnTo>
                    <a:lnTo>
                      <a:pt x="35" y="13"/>
                    </a:lnTo>
                    <a:lnTo>
                      <a:pt x="2" y="1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Freeform 163"/>
              <p:cNvSpPr>
                <a:spLocks/>
              </p:cNvSpPr>
              <p:nvPr/>
            </p:nvSpPr>
            <p:spPr bwMode="auto">
              <a:xfrm>
                <a:off x="2484" y="2358"/>
                <a:ext cx="35" cy="1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3" y="0"/>
                  </a:cxn>
                  <a:cxn ang="0">
                    <a:pos x="35" y="13"/>
                  </a:cxn>
                  <a:cxn ang="0">
                    <a:pos x="2" y="15"/>
                  </a:cxn>
                  <a:cxn ang="0">
                    <a:pos x="0" y="2"/>
                  </a:cxn>
                </a:cxnLst>
                <a:rect l="0" t="0" r="r" b="b"/>
                <a:pathLst>
                  <a:path w="35" h="15">
                    <a:moveTo>
                      <a:pt x="0" y="2"/>
                    </a:moveTo>
                    <a:lnTo>
                      <a:pt x="33" y="0"/>
                    </a:lnTo>
                    <a:lnTo>
                      <a:pt x="35" y="13"/>
                    </a:lnTo>
                    <a:lnTo>
                      <a:pt x="2" y="1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" name="Freeform 164"/>
              <p:cNvSpPr>
                <a:spLocks/>
              </p:cNvSpPr>
              <p:nvPr/>
            </p:nvSpPr>
            <p:spPr bwMode="auto">
              <a:xfrm>
                <a:off x="2582" y="2355"/>
                <a:ext cx="35" cy="14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3" y="0"/>
                  </a:cxn>
                  <a:cxn ang="0">
                    <a:pos x="35" y="13"/>
                  </a:cxn>
                  <a:cxn ang="0">
                    <a:pos x="2" y="14"/>
                  </a:cxn>
                  <a:cxn ang="0">
                    <a:pos x="0" y="1"/>
                  </a:cxn>
                </a:cxnLst>
                <a:rect l="0" t="0" r="r" b="b"/>
                <a:pathLst>
                  <a:path w="35" h="14">
                    <a:moveTo>
                      <a:pt x="0" y="1"/>
                    </a:moveTo>
                    <a:lnTo>
                      <a:pt x="33" y="0"/>
                    </a:lnTo>
                    <a:lnTo>
                      <a:pt x="35" y="13"/>
                    </a:lnTo>
                    <a:lnTo>
                      <a:pt x="2" y="1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Rectangle 165"/>
              <p:cNvSpPr>
                <a:spLocks noChangeArrowheads="1"/>
              </p:cNvSpPr>
              <p:nvPr/>
            </p:nvSpPr>
            <p:spPr bwMode="auto">
              <a:xfrm>
                <a:off x="2682" y="2352"/>
                <a:ext cx="7" cy="12"/>
              </a:xfrm>
              <a:prstGeom prst="rect">
                <a:avLst/>
              </a:prstGeom>
              <a:solidFill>
                <a:srgbClr val="800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" name="Freeform 166"/>
              <p:cNvSpPr>
                <a:spLocks/>
              </p:cNvSpPr>
              <p:nvPr/>
            </p:nvSpPr>
            <p:spPr bwMode="auto">
              <a:xfrm>
                <a:off x="2670" y="2350"/>
                <a:ext cx="35" cy="1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3" y="0"/>
                  </a:cxn>
                  <a:cxn ang="0">
                    <a:pos x="35" y="13"/>
                  </a:cxn>
                  <a:cxn ang="0">
                    <a:pos x="2" y="14"/>
                  </a:cxn>
                  <a:cxn ang="0">
                    <a:pos x="0" y="2"/>
                  </a:cxn>
                </a:cxnLst>
                <a:rect l="0" t="0" r="r" b="b"/>
                <a:pathLst>
                  <a:path w="35" h="14">
                    <a:moveTo>
                      <a:pt x="0" y="2"/>
                    </a:moveTo>
                    <a:lnTo>
                      <a:pt x="33" y="0"/>
                    </a:lnTo>
                    <a:lnTo>
                      <a:pt x="35" y="13"/>
                    </a:lnTo>
                    <a:lnTo>
                      <a:pt x="2" y="1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Freeform 167"/>
              <p:cNvSpPr>
                <a:spLocks/>
              </p:cNvSpPr>
              <p:nvPr/>
            </p:nvSpPr>
            <p:spPr bwMode="auto">
              <a:xfrm>
                <a:off x="2768" y="2345"/>
                <a:ext cx="35" cy="1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3" y="0"/>
                  </a:cxn>
                  <a:cxn ang="0">
                    <a:pos x="35" y="13"/>
                  </a:cxn>
                  <a:cxn ang="0">
                    <a:pos x="2" y="15"/>
                  </a:cxn>
                  <a:cxn ang="0">
                    <a:pos x="0" y="2"/>
                  </a:cxn>
                </a:cxnLst>
                <a:rect l="0" t="0" r="r" b="b"/>
                <a:pathLst>
                  <a:path w="35" h="15">
                    <a:moveTo>
                      <a:pt x="0" y="2"/>
                    </a:moveTo>
                    <a:lnTo>
                      <a:pt x="33" y="0"/>
                    </a:lnTo>
                    <a:lnTo>
                      <a:pt x="35" y="13"/>
                    </a:lnTo>
                    <a:lnTo>
                      <a:pt x="2" y="1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Freeform 168"/>
              <p:cNvSpPr>
                <a:spLocks/>
              </p:cNvSpPr>
              <p:nvPr/>
            </p:nvSpPr>
            <p:spPr bwMode="auto">
              <a:xfrm>
                <a:off x="2867" y="2340"/>
                <a:ext cx="34" cy="1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2" y="0"/>
                  </a:cxn>
                  <a:cxn ang="0">
                    <a:pos x="34" y="13"/>
                  </a:cxn>
                  <a:cxn ang="0">
                    <a:pos x="2" y="15"/>
                  </a:cxn>
                  <a:cxn ang="0">
                    <a:pos x="0" y="2"/>
                  </a:cxn>
                </a:cxnLst>
                <a:rect l="0" t="0" r="r" b="b"/>
                <a:pathLst>
                  <a:path w="34" h="15">
                    <a:moveTo>
                      <a:pt x="0" y="2"/>
                    </a:moveTo>
                    <a:lnTo>
                      <a:pt x="32" y="0"/>
                    </a:lnTo>
                    <a:lnTo>
                      <a:pt x="34" y="13"/>
                    </a:lnTo>
                    <a:lnTo>
                      <a:pt x="2" y="1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" name="Freeform 169"/>
              <p:cNvSpPr>
                <a:spLocks/>
              </p:cNvSpPr>
              <p:nvPr/>
            </p:nvSpPr>
            <p:spPr bwMode="auto">
              <a:xfrm>
                <a:off x="2965" y="2335"/>
                <a:ext cx="35" cy="1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2" y="0"/>
                  </a:cxn>
                  <a:cxn ang="0">
                    <a:pos x="35" y="13"/>
                  </a:cxn>
                  <a:cxn ang="0">
                    <a:pos x="2" y="15"/>
                  </a:cxn>
                  <a:cxn ang="0">
                    <a:pos x="0" y="2"/>
                  </a:cxn>
                </a:cxnLst>
                <a:rect l="0" t="0" r="r" b="b"/>
                <a:pathLst>
                  <a:path w="35" h="15">
                    <a:moveTo>
                      <a:pt x="0" y="2"/>
                    </a:moveTo>
                    <a:lnTo>
                      <a:pt x="32" y="0"/>
                    </a:lnTo>
                    <a:lnTo>
                      <a:pt x="35" y="13"/>
                    </a:lnTo>
                    <a:lnTo>
                      <a:pt x="2" y="1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" name="Freeform 170"/>
              <p:cNvSpPr>
                <a:spLocks/>
              </p:cNvSpPr>
              <p:nvPr/>
            </p:nvSpPr>
            <p:spPr bwMode="auto">
              <a:xfrm>
                <a:off x="3063" y="2329"/>
                <a:ext cx="35" cy="1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3" y="0"/>
                  </a:cxn>
                  <a:cxn ang="0">
                    <a:pos x="35" y="13"/>
                  </a:cxn>
                  <a:cxn ang="0">
                    <a:pos x="2" y="15"/>
                  </a:cxn>
                  <a:cxn ang="0">
                    <a:pos x="0" y="2"/>
                  </a:cxn>
                </a:cxnLst>
                <a:rect l="0" t="0" r="r" b="b"/>
                <a:pathLst>
                  <a:path w="35" h="15">
                    <a:moveTo>
                      <a:pt x="0" y="2"/>
                    </a:moveTo>
                    <a:lnTo>
                      <a:pt x="33" y="0"/>
                    </a:lnTo>
                    <a:lnTo>
                      <a:pt x="35" y="13"/>
                    </a:lnTo>
                    <a:lnTo>
                      <a:pt x="2" y="1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" name="Rectangle 171"/>
              <p:cNvSpPr>
                <a:spLocks noChangeArrowheads="1"/>
              </p:cNvSpPr>
              <p:nvPr/>
            </p:nvSpPr>
            <p:spPr bwMode="auto">
              <a:xfrm>
                <a:off x="3163" y="2326"/>
                <a:ext cx="8" cy="13"/>
              </a:xfrm>
              <a:prstGeom prst="rect">
                <a:avLst/>
              </a:prstGeom>
              <a:solidFill>
                <a:srgbClr val="800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" name="Freeform 172"/>
              <p:cNvSpPr>
                <a:spLocks/>
              </p:cNvSpPr>
              <p:nvPr/>
            </p:nvSpPr>
            <p:spPr bwMode="auto">
              <a:xfrm>
                <a:off x="3153" y="2324"/>
                <a:ext cx="35" cy="1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3" y="0"/>
                  </a:cxn>
                  <a:cxn ang="0">
                    <a:pos x="35" y="13"/>
                  </a:cxn>
                  <a:cxn ang="0">
                    <a:pos x="2" y="15"/>
                  </a:cxn>
                  <a:cxn ang="0">
                    <a:pos x="0" y="2"/>
                  </a:cxn>
                </a:cxnLst>
                <a:rect l="0" t="0" r="r" b="b"/>
                <a:pathLst>
                  <a:path w="35" h="15">
                    <a:moveTo>
                      <a:pt x="0" y="2"/>
                    </a:moveTo>
                    <a:lnTo>
                      <a:pt x="33" y="0"/>
                    </a:lnTo>
                    <a:lnTo>
                      <a:pt x="35" y="13"/>
                    </a:lnTo>
                    <a:lnTo>
                      <a:pt x="2" y="1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" name="Freeform 173"/>
              <p:cNvSpPr>
                <a:spLocks/>
              </p:cNvSpPr>
              <p:nvPr/>
            </p:nvSpPr>
            <p:spPr bwMode="auto">
              <a:xfrm>
                <a:off x="3251" y="2319"/>
                <a:ext cx="35" cy="1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3" y="0"/>
                  </a:cxn>
                  <a:cxn ang="0">
                    <a:pos x="35" y="13"/>
                  </a:cxn>
                  <a:cxn ang="0">
                    <a:pos x="2" y="15"/>
                  </a:cxn>
                  <a:cxn ang="0">
                    <a:pos x="0" y="2"/>
                  </a:cxn>
                </a:cxnLst>
                <a:rect l="0" t="0" r="r" b="b"/>
                <a:pathLst>
                  <a:path w="35" h="15">
                    <a:moveTo>
                      <a:pt x="0" y="2"/>
                    </a:moveTo>
                    <a:lnTo>
                      <a:pt x="33" y="0"/>
                    </a:lnTo>
                    <a:lnTo>
                      <a:pt x="35" y="13"/>
                    </a:lnTo>
                    <a:lnTo>
                      <a:pt x="2" y="1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" name="Freeform 174"/>
              <p:cNvSpPr>
                <a:spLocks/>
              </p:cNvSpPr>
              <p:nvPr/>
            </p:nvSpPr>
            <p:spPr bwMode="auto">
              <a:xfrm>
                <a:off x="3349" y="2315"/>
                <a:ext cx="35" cy="14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3" y="0"/>
                  </a:cxn>
                  <a:cxn ang="0">
                    <a:pos x="35" y="12"/>
                  </a:cxn>
                  <a:cxn ang="0">
                    <a:pos x="2" y="14"/>
                  </a:cxn>
                  <a:cxn ang="0">
                    <a:pos x="0" y="1"/>
                  </a:cxn>
                </a:cxnLst>
                <a:rect l="0" t="0" r="r" b="b"/>
                <a:pathLst>
                  <a:path w="35" h="14">
                    <a:moveTo>
                      <a:pt x="0" y="1"/>
                    </a:moveTo>
                    <a:lnTo>
                      <a:pt x="33" y="0"/>
                    </a:lnTo>
                    <a:lnTo>
                      <a:pt x="35" y="12"/>
                    </a:lnTo>
                    <a:lnTo>
                      <a:pt x="2" y="1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" name="Freeform 175"/>
              <p:cNvSpPr>
                <a:spLocks/>
              </p:cNvSpPr>
              <p:nvPr/>
            </p:nvSpPr>
            <p:spPr bwMode="auto">
              <a:xfrm>
                <a:off x="3448" y="2308"/>
                <a:ext cx="34" cy="1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2" y="0"/>
                  </a:cxn>
                  <a:cxn ang="0">
                    <a:pos x="34" y="13"/>
                  </a:cxn>
                  <a:cxn ang="0">
                    <a:pos x="2" y="16"/>
                  </a:cxn>
                  <a:cxn ang="0">
                    <a:pos x="0" y="3"/>
                  </a:cxn>
                </a:cxnLst>
                <a:rect l="0" t="0" r="r" b="b"/>
                <a:pathLst>
                  <a:path w="34" h="16">
                    <a:moveTo>
                      <a:pt x="0" y="3"/>
                    </a:moveTo>
                    <a:lnTo>
                      <a:pt x="32" y="0"/>
                    </a:lnTo>
                    <a:lnTo>
                      <a:pt x="34" y="13"/>
                    </a:lnTo>
                    <a:lnTo>
                      <a:pt x="2" y="1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" name="Freeform 176"/>
              <p:cNvSpPr>
                <a:spLocks/>
              </p:cNvSpPr>
              <p:nvPr/>
            </p:nvSpPr>
            <p:spPr bwMode="auto">
              <a:xfrm>
                <a:off x="3546" y="2303"/>
                <a:ext cx="35" cy="1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3" y="0"/>
                  </a:cxn>
                  <a:cxn ang="0">
                    <a:pos x="35" y="13"/>
                  </a:cxn>
                  <a:cxn ang="0">
                    <a:pos x="2" y="15"/>
                  </a:cxn>
                  <a:cxn ang="0">
                    <a:pos x="0" y="2"/>
                  </a:cxn>
                </a:cxnLst>
                <a:rect l="0" t="0" r="r" b="b"/>
                <a:pathLst>
                  <a:path w="35" h="15">
                    <a:moveTo>
                      <a:pt x="0" y="2"/>
                    </a:moveTo>
                    <a:lnTo>
                      <a:pt x="33" y="0"/>
                    </a:lnTo>
                    <a:lnTo>
                      <a:pt x="35" y="13"/>
                    </a:lnTo>
                    <a:lnTo>
                      <a:pt x="2" y="1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" name="Rectangle 177"/>
              <p:cNvSpPr>
                <a:spLocks noChangeArrowheads="1"/>
              </p:cNvSpPr>
              <p:nvPr/>
            </p:nvSpPr>
            <p:spPr bwMode="auto">
              <a:xfrm>
                <a:off x="3646" y="2300"/>
                <a:ext cx="6" cy="13"/>
              </a:xfrm>
              <a:prstGeom prst="rect">
                <a:avLst/>
              </a:prstGeom>
              <a:solidFill>
                <a:srgbClr val="800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" name="Freeform 178"/>
              <p:cNvSpPr>
                <a:spLocks/>
              </p:cNvSpPr>
              <p:nvPr/>
            </p:nvSpPr>
            <p:spPr bwMode="auto">
              <a:xfrm>
                <a:off x="3634" y="2298"/>
                <a:ext cx="35" cy="1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3" y="0"/>
                  </a:cxn>
                  <a:cxn ang="0">
                    <a:pos x="35" y="13"/>
                  </a:cxn>
                  <a:cxn ang="0">
                    <a:pos x="2" y="15"/>
                  </a:cxn>
                  <a:cxn ang="0">
                    <a:pos x="0" y="2"/>
                  </a:cxn>
                </a:cxnLst>
                <a:rect l="0" t="0" r="r" b="b"/>
                <a:pathLst>
                  <a:path w="35" h="15">
                    <a:moveTo>
                      <a:pt x="0" y="2"/>
                    </a:moveTo>
                    <a:lnTo>
                      <a:pt x="33" y="0"/>
                    </a:lnTo>
                    <a:lnTo>
                      <a:pt x="35" y="13"/>
                    </a:lnTo>
                    <a:lnTo>
                      <a:pt x="2" y="1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" name="Freeform 179"/>
              <p:cNvSpPr>
                <a:spLocks/>
              </p:cNvSpPr>
              <p:nvPr/>
            </p:nvSpPr>
            <p:spPr bwMode="auto">
              <a:xfrm>
                <a:off x="3732" y="2292"/>
                <a:ext cx="35" cy="1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3" y="0"/>
                  </a:cxn>
                  <a:cxn ang="0">
                    <a:pos x="35" y="13"/>
                  </a:cxn>
                  <a:cxn ang="0">
                    <a:pos x="2" y="14"/>
                  </a:cxn>
                  <a:cxn ang="0">
                    <a:pos x="0" y="2"/>
                  </a:cxn>
                </a:cxnLst>
                <a:rect l="0" t="0" r="r" b="b"/>
                <a:pathLst>
                  <a:path w="35" h="14">
                    <a:moveTo>
                      <a:pt x="0" y="2"/>
                    </a:moveTo>
                    <a:lnTo>
                      <a:pt x="33" y="0"/>
                    </a:lnTo>
                    <a:lnTo>
                      <a:pt x="35" y="13"/>
                    </a:lnTo>
                    <a:lnTo>
                      <a:pt x="2" y="1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" name="Freeform 180"/>
              <p:cNvSpPr>
                <a:spLocks/>
              </p:cNvSpPr>
              <p:nvPr/>
            </p:nvSpPr>
            <p:spPr bwMode="auto">
              <a:xfrm>
                <a:off x="3830" y="2285"/>
                <a:ext cx="35" cy="17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3" y="0"/>
                  </a:cxn>
                  <a:cxn ang="0">
                    <a:pos x="35" y="13"/>
                  </a:cxn>
                  <a:cxn ang="0">
                    <a:pos x="2" y="17"/>
                  </a:cxn>
                  <a:cxn ang="0">
                    <a:pos x="0" y="4"/>
                  </a:cxn>
                </a:cxnLst>
                <a:rect l="0" t="0" r="r" b="b"/>
                <a:pathLst>
                  <a:path w="35" h="17">
                    <a:moveTo>
                      <a:pt x="0" y="4"/>
                    </a:moveTo>
                    <a:lnTo>
                      <a:pt x="33" y="0"/>
                    </a:lnTo>
                    <a:lnTo>
                      <a:pt x="35" y="13"/>
                    </a:lnTo>
                    <a:lnTo>
                      <a:pt x="2" y="1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" name="Freeform 181"/>
              <p:cNvSpPr>
                <a:spLocks/>
              </p:cNvSpPr>
              <p:nvPr/>
            </p:nvSpPr>
            <p:spPr bwMode="auto">
              <a:xfrm>
                <a:off x="3928" y="2281"/>
                <a:ext cx="35" cy="14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3" y="0"/>
                  </a:cxn>
                  <a:cxn ang="0">
                    <a:pos x="35" y="13"/>
                  </a:cxn>
                  <a:cxn ang="0">
                    <a:pos x="2" y="14"/>
                  </a:cxn>
                  <a:cxn ang="0">
                    <a:pos x="0" y="1"/>
                  </a:cxn>
                </a:cxnLst>
                <a:rect l="0" t="0" r="r" b="b"/>
                <a:pathLst>
                  <a:path w="35" h="14">
                    <a:moveTo>
                      <a:pt x="0" y="1"/>
                    </a:moveTo>
                    <a:lnTo>
                      <a:pt x="33" y="0"/>
                    </a:lnTo>
                    <a:lnTo>
                      <a:pt x="35" y="13"/>
                    </a:lnTo>
                    <a:lnTo>
                      <a:pt x="2" y="1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" name="Freeform 182"/>
              <p:cNvSpPr>
                <a:spLocks/>
              </p:cNvSpPr>
              <p:nvPr/>
            </p:nvSpPr>
            <p:spPr bwMode="auto">
              <a:xfrm>
                <a:off x="4027" y="2274"/>
                <a:ext cx="34" cy="1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2" y="0"/>
                  </a:cxn>
                  <a:cxn ang="0">
                    <a:pos x="34" y="13"/>
                  </a:cxn>
                  <a:cxn ang="0">
                    <a:pos x="2" y="15"/>
                  </a:cxn>
                  <a:cxn ang="0">
                    <a:pos x="0" y="2"/>
                  </a:cxn>
                </a:cxnLst>
                <a:rect l="0" t="0" r="r" b="b"/>
                <a:pathLst>
                  <a:path w="34" h="15">
                    <a:moveTo>
                      <a:pt x="0" y="2"/>
                    </a:moveTo>
                    <a:lnTo>
                      <a:pt x="32" y="0"/>
                    </a:lnTo>
                    <a:lnTo>
                      <a:pt x="34" y="13"/>
                    </a:lnTo>
                    <a:lnTo>
                      <a:pt x="2" y="1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" name="Rectangle 183"/>
              <p:cNvSpPr>
                <a:spLocks noChangeArrowheads="1"/>
              </p:cNvSpPr>
              <p:nvPr/>
            </p:nvSpPr>
            <p:spPr bwMode="auto">
              <a:xfrm>
                <a:off x="4127" y="2269"/>
                <a:ext cx="8" cy="13"/>
              </a:xfrm>
              <a:prstGeom prst="rect">
                <a:avLst/>
              </a:prstGeom>
              <a:solidFill>
                <a:srgbClr val="800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" name="Freeform 184"/>
              <p:cNvSpPr>
                <a:spLocks/>
              </p:cNvSpPr>
              <p:nvPr/>
            </p:nvSpPr>
            <p:spPr bwMode="auto">
              <a:xfrm>
                <a:off x="4117" y="2266"/>
                <a:ext cx="34" cy="1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2" y="0"/>
                  </a:cxn>
                  <a:cxn ang="0">
                    <a:pos x="34" y="13"/>
                  </a:cxn>
                  <a:cxn ang="0">
                    <a:pos x="2" y="16"/>
                  </a:cxn>
                  <a:cxn ang="0">
                    <a:pos x="0" y="3"/>
                  </a:cxn>
                </a:cxnLst>
                <a:rect l="0" t="0" r="r" b="b"/>
                <a:pathLst>
                  <a:path w="34" h="16">
                    <a:moveTo>
                      <a:pt x="0" y="3"/>
                    </a:moveTo>
                    <a:lnTo>
                      <a:pt x="32" y="0"/>
                    </a:lnTo>
                    <a:lnTo>
                      <a:pt x="34" y="13"/>
                    </a:lnTo>
                    <a:lnTo>
                      <a:pt x="2" y="1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" name="Freeform 185"/>
              <p:cNvSpPr>
                <a:spLocks/>
              </p:cNvSpPr>
              <p:nvPr/>
            </p:nvSpPr>
            <p:spPr bwMode="auto">
              <a:xfrm>
                <a:off x="4215" y="2260"/>
                <a:ext cx="35" cy="14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3" y="0"/>
                  </a:cxn>
                  <a:cxn ang="0">
                    <a:pos x="35" y="13"/>
                  </a:cxn>
                  <a:cxn ang="0">
                    <a:pos x="2" y="14"/>
                  </a:cxn>
                  <a:cxn ang="0">
                    <a:pos x="0" y="1"/>
                  </a:cxn>
                </a:cxnLst>
                <a:rect l="0" t="0" r="r" b="b"/>
                <a:pathLst>
                  <a:path w="35" h="14">
                    <a:moveTo>
                      <a:pt x="0" y="1"/>
                    </a:moveTo>
                    <a:lnTo>
                      <a:pt x="33" y="0"/>
                    </a:lnTo>
                    <a:lnTo>
                      <a:pt x="35" y="13"/>
                    </a:lnTo>
                    <a:lnTo>
                      <a:pt x="2" y="1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" name="Freeform 186"/>
              <p:cNvSpPr>
                <a:spLocks/>
              </p:cNvSpPr>
              <p:nvPr/>
            </p:nvSpPr>
            <p:spPr bwMode="auto">
              <a:xfrm>
                <a:off x="4313" y="2252"/>
                <a:ext cx="35" cy="1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3" y="0"/>
                  </a:cxn>
                  <a:cxn ang="0">
                    <a:pos x="35" y="13"/>
                  </a:cxn>
                  <a:cxn ang="0">
                    <a:pos x="2" y="16"/>
                  </a:cxn>
                  <a:cxn ang="0">
                    <a:pos x="0" y="3"/>
                  </a:cxn>
                </a:cxnLst>
                <a:rect l="0" t="0" r="r" b="b"/>
                <a:pathLst>
                  <a:path w="35" h="16">
                    <a:moveTo>
                      <a:pt x="0" y="3"/>
                    </a:moveTo>
                    <a:lnTo>
                      <a:pt x="33" y="0"/>
                    </a:lnTo>
                    <a:lnTo>
                      <a:pt x="35" y="13"/>
                    </a:lnTo>
                    <a:lnTo>
                      <a:pt x="2" y="1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" name="Freeform 187"/>
              <p:cNvSpPr>
                <a:spLocks/>
              </p:cNvSpPr>
              <p:nvPr/>
            </p:nvSpPr>
            <p:spPr bwMode="auto">
              <a:xfrm>
                <a:off x="4409" y="2245"/>
                <a:ext cx="35" cy="1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3" y="0"/>
                  </a:cxn>
                  <a:cxn ang="0">
                    <a:pos x="35" y="13"/>
                  </a:cxn>
                  <a:cxn ang="0">
                    <a:pos x="2" y="15"/>
                  </a:cxn>
                  <a:cxn ang="0">
                    <a:pos x="0" y="2"/>
                  </a:cxn>
                </a:cxnLst>
                <a:rect l="0" t="0" r="r" b="b"/>
                <a:pathLst>
                  <a:path w="35" h="15">
                    <a:moveTo>
                      <a:pt x="0" y="2"/>
                    </a:moveTo>
                    <a:lnTo>
                      <a:pt x="33" y="0"/>
                    </a:lnTo>
                    <a:lnTo>
                      <a:pt x="35" y="13"/>
                    </a:lnTo>
                    <a:lnTo>
                      <a:pt x="2" y="1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" name="Freeform 188"/>
              <p:cNvSpPr>
                <a:spLocks/>
              </p:cNvSpPr>
              <p:nvPr/>
            </p:nvSpPr>
            <p:spPr bwMode="auto">
              <a:xfrm>
                <a:off x="4507" y="2237"/>
                <a:ext cx="35" cy="1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3" y="0"/>
                  </a:cxn>
                  <a:cxn ang="0">
                    <a:pos x="35" y="13"/>
                  </a:cxn>
                  <a:cxn ang="0">
                    <a:pos x="2" y="16"/>
                  </a:cxn>
                  <a:cxn ang="0">
                    <a:pos x="0" y="3"/>
                  </a:cxn>
                </a:cxnLst>
                <a:rect l="0" t="0" r="r" b="b"/>
                <a:pathLst>
                  <a:path w="35" h="16">
                    <a:moveTo>
                      <a:pt x="0" y="3"/>
                    </a:moveTo>
                    <a:lnTo>
                      <a:pt x="33" y="0"/>
                    </a:lnTo>
                    <a:lnTo>
                      <a:pt x="35" y="13"/>
                    </a:lnTo>
                    <a:lnTo>
                      <a:pt x="2" y="1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" name="Rectangle 189"/>
              <p:cNvSpPr>
                <a:spLocks noChangeArrowheads="1"/>
              </p:cNvSpPr>
              <p:nvPr/>
            </p:nvSpPr>
            <p:spPr bwMode="auto">
              <a:xfrm>
                <a:off x="4608" y="2232"/>
                <a:ext cx="8" cy="13"/>
              </a:xfrm>
              <a:prstGeom prst="rect">
                <a:avLst/>
              </a:prstGeom>
              <a:solidFill>
                <a:srgbClr val="800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" name="Freeform 190"/>
              <p:cNvSpPr>
                <a:spLocks/>
              </p:cNvSpPr>
              <p:nvPr/>
            </p:nvSpPr>
            <p:spPr bwMode="auto">
              <a:xfrm>
                <a:off x="4597" y="2231"/>
                <a:ext cx="35" cy="14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3" y="0"/>
                  </a:cxn>
                  <a:cxn ang="0">
                    <a:pos x="35" y="13"/>
                  </a:cxn>
                  <a:cxn ang="0">
                    <a:pos x="2" y="14"/>
                  </a:cxn>
                  <a:cxn ang="0">
                    <a:pos x="0" y="1"/>
                  </a:cxn>
                </a:cxnLst>
                <a:rect l="0" t="0" r="r" b="b"/>
                <a:pathLst>
                  <a:path w="35" h="14">
                    <a:moveTo>
                      <a:pt x="0" y="1"/>
                    </a:moveTo>
                    <a:lnTo>
                      <a:pt x="33" y="0"/>
                    </a:lnTo>
                    <a:lnTo>
                      <a:pt x="35" y="13"/>
                    </a:lnTo>
                    <a:lnTo>
                      <a:pt x="2" y="1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" name="Freeform 191"/>
              <p:cNvSpPr>
                <a:spLocks/>
              </p:cNvSpPr>
              <p:nvPr/>
            </p:nvSpPr>
            <p:spPr bwMode="auto">
              <a:xfrm>
                <a:off x="4696" y="2224"/>
                <a:ext cx="34" cy="1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2" y="0"/>
                  </a:cxn>
                  <a:cxn ang="0">
                    <a:pos x="34" y="13"/>
                  </a:cxn>
                  <a:cxn ang="0">
                    <a:pos x="2" y="15"/>
                  </a:cxn>
                  <a:cxn ang="0">
                    <a:pos x="0" y="2"/>
                  </a:cxn>
                </a:cxnLst>
                <a:rect l="0" t="0" r="r" b="b"/>
                <a:pathLst>
                  <a:path w="34" h="15">
                    <a:moveTo>
                      <a:pt x="0" y="2"/>
                    </a:moveTo>
                    <a:lnTo>
                      <a:pt x="32" y="0"/>
                    </a:lnTo>
                    <a:lnTo>
                      <a:pt x="34" y="13"/>
                    </a:lnTo>
                    <a:lnTo>
                      <a:pt x="2" y="1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" name="Freeform 192"/>
              <p:cNvSpPr>
                <a:spLocks/>
              </p:cNvSpPr>
              <p:nvPr/>
            </p:nvSpPr>
            <p:spPr bwMode="auto">
              <a:xfrm>
                <a:off x="4794" y="2218"/>
                <a:ext cx="35" cy="14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3" y="0"/>
                  </a:cxn>
                  <a:cxn ang="0">
                    <a:pos x="35" y="13"/>
                  </a:cxn>
                  <a:cxn ang="0">
                    <a:pos x="2" y="14"/>
                  </a:cxn>
                  <a:cxn ang="0">
                    <a:pos x="0" y="1"/>
                  </a:cxn>
                </a:cxnLst>
                <a:rect l="0" t="0" r="r" b="b"/>
                <a:pathLst>
                  <a:path w="35" h="14">
                    <a:moveTo>
                      <a:pt x="0" y="1"/>
                    </a:moveTo>
                    <a:lnTo>
                      <a:pt x="33" y="0"/>
                    </a:lnTo>
                    <a:lnTo>
                      <a:pt x="35" y="13"/>
                    </a:lnTo>
                    <a:lnTo>
                      <a:pt x="2" y="1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" name="Freeform 193"/>
              <p:cNvSpPr>
                <a:spLocks/>
              </p:cNvSpPr>
              <p:nvPr/>
            </p:nvSpPr>
            <p:spPr bwMode="auto">
              <a:xfrm>
                <a:off x="4892" y="2211"/>
                <a:ext cx="35" cy="1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3" y="0"/>
                  </a:cxn>
                  <a:cxn ang="0">
                    <a:pos x="35" y="13"/>
                  </a:cxn>
                  <a:cxn ang="0">
                    <a:pos x="2" y="15"/>
                  </a:cxn>
                  <a:cxn ang="0">
                    <a:pos x="0" y="2"/>
                  </a:cxn>
                </a:cxnLst>
                <a:rect l="0" t="0" r="r" b="b"/>
                <a:pathLst>
                  <a:path w="35" h="15">
                    <a:moveTo>
                      <a:pt x="0" y="2"/>
                    </a:moveTo>
                    <a:lnTo>
                      <a:pt x="33" y="0"/>
                    </a:lnTo>
                    <a:lnTo>
                      <a:pt x="35" y="13"/>
                    </a:lnTo>
                    <a:lnTo>
                      <a:pt x="2" y="1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" name="Freeform 194"/>
              <p:cNvSpPr>
                <a:spLocks/>
              </p:cNvSpPr>
              <p:nvPr/>
            </p:nvSpPr>
            <p:spPr bwMode="auto">
              <a:xfrm>
                <a:off x="4990" y="2205"/>
                <a:ext cx="35" cy="1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3" y="0"/>
                  </a:cxn>
                  <a:cxn ang="0">
                    <a:pos x="35" y="13"/>
                  </a:cxn>
                  <a:cxn ang="0">
                    <a:pos x="2" y="14"/>
                  </a:cxn>
                  <a:cxn ang="0">
                    <a:pos x="0" y="2"/>
                  </a:cxn>
                </a:cxnLst>
                <a:rect l="0" t="0" r="r" b="b"/>
                <a:pathLst>
                  <a:path w="35" h="14">
                    <a:moveTo>
                      <a:pt x="0" y="2"/>
                    </a:moveTo>
                    <a:lnTo>
                      <a:pt x="33" y="0"/>
                    </a:lnTo>
                    <a:lnTo>
                      <a:pt x="35" y="13"/>
                    </a:lnTo>
                    <a:lnTo>
                      <a:pt x="2" y="1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" name="Rectangle 195"/>
              <p:cNvSpPr>
                <a:spLocks noChangeArrowheads="1"/>
              </p:cNvSpPr>
              <p:nvPr/>
            </p:nvSpPr>
            <p:spPr bwMode="auto">
              <a:xfrm>
                <a:off x="5091" y="2200"/>
                <a:ext cx="8" cy="13"/>
              </a:xfrm>
              <a:prstGeom prst="rect">
                <a:avLst/>
              </a:prstGeom>
              <a:solidFill>
                <a:srgbClr val="800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" name="Freeform 196"/>
              <p:cNvSpPr>
                <a:spLocks/>
              </p:cNvSpPr>
              <p:nvPr/>
            </p:nvSpPr>
            <p:spPr bwMode="auto">
              <a:xfrm>
                <a:off x="5080" y="2198"/>
                <a:ext cx="35" cy="1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3" y="0"/>
                  </a:cxn>
                  <a:cxn ang="0">
                    <a:pos x="35" y="13"/>
                  </a:cxn>
                  <a:cxn ang="0">
                    <a:pos x="2" y="15"/>
                  </a:cxn>
                  <a:cxn ang="0">
                    <a:pos x="0" y="2"/>
                  </a:cxn>
                </a:cxnLst>
                <a:rect l="0" t="0" r="r" b="b"/>
                <a:pathLst>
                  <a:path w="35" h="15">
                    <a:moveTo>
                      <a:pt x="0" y="2"/>
                    </a:moveTo>
                    <a:lnTo>
                      <a:pt x="33" y="0"/>
                    </a:lnTo>
                    <a:lnTo>
                      <a:pt x="35" y="13"/>
                    </a:lnTo>
                    <a:lnTo>
                      <a:pt x="2" y="1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" name="Freeform 197"/>
              <p:cNvSpPr>
                <a:spLocks/>
              </p:cNvSpPr>
              <p:nvPr/>
            </p:nvSpPr>
            <p:spPr bwMode="auto">
              <a:xfrm>
                <a:off x="5179" y="2194"/>
                <a:ext cx="34" cy="14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2" y="0"/>
                  </a:cxn>
                  <a:cxn ang="0">
                    <a:pos x="34" y="13"/>
                  </a:cxn>
                  <a:cxn ang="0">
                    <a:pos x="2" y="14"/>
                  </a:cxn>
                  <a:cxn ang="0">
                    <a:pos x="0" y="1"/>
                  </a:cxn>
                </a:cxnLst>
                <a:rect l="0" t="0" r="r" b="b"/>
                <a:pathLst>
                  <a:path w="34" h="14">
                    <a:moveTo>
                      <a:pt x="0" y="1"/>
                    </a:moveTo>
                    <a:lnTo>
                      <a:pt x="32" y="0"/>
                    </a:lnTo>
                    <a:lnTo>
                      <a:pt x="34" y="13"/>
                    </a:lnTo>
                    <a:lnTo>
                      <a:pt x="2" y="1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" name="Freeform 198"/>
              <p:cNvSpPr>
                <a:spLocks/>
              </p:cNvSpPr>
              <p:nvPr/>
            </p:nvSpPr>
            <p:spPr bwMode="auto">
              <a:xfrm>
                <a:off x="5277" y="2187"/>
                <a:ext cx="34" cy="1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2" y="0"/>
                  </a:cxn>
                  <a:cxn ang="0">
                    <a:pos x="34" y="13"/>
                  </a:cxn>
                  <a:cxn ang="0">
                    <a:pos x="2" y="15"/>
                  </a:cxn>
                  <a:cxn ang="0">
                    <a:pos x="0" y="2"/>
                  </a:cxn>
                </a:cxnLst>
                <a:rect l="0" t="0" r="r" b="b"/>
                <a:pathLst>
                  <a:path w="34" h="15">
                    <a:moveTo>
                      <a:pt x="0" y="2"/>
                    </a:moveTo>
                    <a:lnTo>
                      <a:pt x="32" y="0"/>
                    </a:lnTo>
                    <a:lnTo>
                      <a:pt x="34" y="13"/>
                    </a:lnTo>
                    <a:lnTo>
                      <a:pt x="2" y="1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" name="Freeform 199"/>
              <p:cNvSpPr>
                <a:spLocks/>
              </p:cNvSpPr>
              <p:nvPr/>
            </p:nvSpPr>
            <p:spPr bwMode="auto">
              <a:xfrm>
                <a:off x="5375" y="2182"/>
                <a:ext cx="35" cy="1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3" y="0"/>
                  </a:cxn>
                  <a:cxn ang="0">
                    <a:pos x="35" y="13"/>
                  </a:cxn>
                  <a:cxn ang="0">
                    <a:pos x="2" y="15"/>
                  </a:cxn>
                  <a:cxn ang="0">
                    <a:pos x="0" y="2"/>
                  </a:cxn>
                </a:cxnLst>
                <a:rect l="0" t="0" r="r" b="b"/>
                <a:pathLst>
                  <a:path w="35" h="15">
                    <a:moveTo>
                      <a:pt x="0" y="2"/>
                    </a:moveTo>
                    <a:lnTo>
                      <a:pt x="33" y="0"/>
                    </a:lnTo>
                    <a:lnTo>
                      <a:pt x="35" y="13"/>
                    </a:lnTo>
                    <a:lnTo>
                      <a:pt x="2" y="1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" name="Freeform 200"/>
              <p:cNvSpPr>
                <a:spLocks/>
              </p:cNvSpPr>
              <p:nvPr/>
            </p:nvSpPr>
            <p:spPr bwMode="auto">
              <a:xfrm>
                <a:off x="5473" y="2176"/>
                <a:ext cx="35" cy="1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3" y="0"/>
                  </a:cxn>
                  <a:cxn ang="0">
                    <a:pos x="35" y="13"/>
                  </a:cxn>
                  <a:cxn ang="0">
                    <a:pos x="2" y="16"/>
                  </a:cxn>
                  <a:cxn ang="0">
                    <a:pos x="0" y="3"/>
                  </a:cxn>
                </a:cxnLst>
                <a:rect l="0" t="0" r="r" b="b"/>
                <a:pathLst>
                  <a:path w="35" h="16">
                    <a:moveTo>
                      <a:pt x="0" y="3"/>
                    </a:moveTo>
                    <a:lnTo>
                      <a:pt x="33" y="0"/>
                    </a:lnTo>
                    <a:lnTo>
                      <a:pt x="35" y="13"/>
                    </a:lnTo>
                    <a:lnTo>
                      <a:pt x="2" y="1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Rectangle 201"/>
              <p:cNvSpPr>
                <a:spLocks noChangeArrowheads="1"/>
              </p:cNvSpPr>
              <p:nvPr/>
            </p:nvSpPr>
            <p:spPr bwMode="auto">
              <a:xfrm>
                <a:off x="5573" y="2173"/>
                <a:ext cx="7" cy="13"/>
              </a:xfrm>
              <a:prstGeom prst="rect">
                <a:avLst/>
              </a:prstGeom>
              <a:solidFill>
                <a:srgbClr val="800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" name="Freeform 202"/>
              <p:cNvSpPr>
                <a:spLocks/>
              </p:cNvSpPr>
              <p:nvPr/>
            </p:nvSpPr>
            <p:spPr bwMode="auto">
              <a:xfrm>
                <a:off x="1226" y="2510"/>
                <a:ext cx="34" cy="16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2" y="16"/>
                  </a:cxn>
                  <a:cxn ang="0">
                    <a:pos x="34" y="3"/>
                  </a:cxn>
                  <a:cxn ang="0">
                    <a:pos x="2" y="0"/>
                  </a:cxn>
                  <a:cxn ang="0">
                    <a:pos x="0" y="12"/>
                  </a:cxn>
                </a:cxnLst>
                <a:rect l="0" t="0" r="r" b="b"/>
                <a:pathLst>
                  <a:path w="34" h="16">
                    <a:moveTo>
                      <a:pt x="0" y="12"/>
                    </a:moveTo>
                    <a:lnTo>
                      <a:pt x="32" y="16"/>
                    </a:lnTo>
                    <a:lnTo>
                      <a:pt x="34" y="3"/>
                    </a:lnTo>
                    <a:lnTo>
                      <a:pt x="2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" name="Freeform 203"/>
              <p:cNvSpPr>
                <a:spLocks/>
              </p:cNvSpPr>
              <p:nvPr/>
            </p:nvSpPr>
            <p:spPr bwMode="auto">
              <a:xfrm>
                <a:off x="1324" y="2518"/>
                <a:ext cx="35" cy="14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33" y="14"/>
                  </a:cxn>
                  <a:cxn ang="0">
                    <a:pos x="35" y="1"/>
                  </a:cxn>
                  <a:cxn ang="0">
                    <a:pos x="2" y="0"/>
                  </a:cxn>
                  <a:cxn ang="0">
                    <a:pos x="0" y="13"/>
                  </a:cxn>
                </a:cxnLst>
                <a:rect l="0" t="0" r="r" b="b"/>
                <a:pathLst>
                  <a:path w="35" h="14">
                    <a:moveTo>
                      <a:pt x="0" y="13"/>
                    </a:moveTo>
                    <a:lnTo>
                      <a:pt x="33" y="14"/>
                    </a:lnTo>
                    <a:lnTo>
                      <a:pt x="35" y="1"/>
                    </a:lnTo>
                    <a:lnTo>
                      <a:pt x="2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" name="Freeform 204"/>
              <p:cNvSpPr>
                <a:spLocks/>
              </p:cNvSpPr>
              <p:nvPr/>
            </p:nvSpPr>
            <p:spPr bwMode="auto">
              <a:xfrm>
                <a:off x="1422" y="2524"/>
                <a:ext cx="35" cy="16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33" y="16"/>
                  </a:cxn>
                  <a:cxn ang="0">
                    <a:pos x="35" y="3"/>
                  </a:cxn>
                  <a:cxn ang="0">
                    <a:pos x="2" y="0"/>
                  </a:cxn>
                  <a:cxn ang="0">
                    <a:pos x="0" y="13"/>
                  </a:cxn>
                </a:cxnLst>
                <a:rect l="0" t="0" r="r" b="b"/>
                <a:pathLst>
                  <a:path w="35" h="16">
                    <a:moveTo>
                      <a:pt x="0" y="13"/>
                    </a:moveTo>
                    <a:lnTo>
                      <a:pt x="33" y="16"/>
                    </a:lnTo>
                    <a:lnTo>
                      <a:pt x="35" y="3"/>
                    </a:lnTo>
                    <a:lnTo>
                      <a:pt x="2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" name="Freeform 206"/>
            <p:cNvSpPr>
              <a:spLocks/>
            </p:cNvSpPr>
            <p:nvPr/>
          </p:nvSpPr>
          <p:spPr bwMode="auto">
            <a:xfrm>
              <a:off x="1518" y="2532"/>
              <a:ext cx="35" cy="15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3" y="15"/>
                </a:cxn>
                <a:cxn ang="0">
                  <a:pos x="35" y="2"/>
                </a:cxn>
                <a:cxn ang="0">
                  <a:pos x="2" y="0"/>
                </a:cxn>
                <a:cxn ang="0">
                  <a:pos x="0" y="13"/>
                </a:cxn>
              </a:cxnLst>
              <a:rect l="0" t="0" r="r" b="b"/>
              <a:pathLst>
                <a:path w="35" h="15">
                  <a:moveTo>
                    <a:pt x="0" y="13"/>
                  </a:moveTo>
                  <a:lnTo>
                    <a:pt x="33" y="15"/>
                  </a:lnTo>
                  <a:lnTo>
                    <a:pt x="35" y="2"/>
                  </a:lnTo>
                  <a:lnTo>
                    <a:pt x="2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07"/>
            <p:cNvSpPr>
              <a:spLocks/>
            </p:cNvSpPr>
            <p:nvPr/>
          </p:nvSpPr>
          <p:spPr bwMode="auto">
            <a:xfrm>
              <a:off x="1616" y="2539"/>
              <a:ext cx="35" cy="16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33" y="16"/>
                </a:cxn>
                <a:cxn ang="0">
                  <a:pos x="35" y="3"/>
                </a:cxn>
                <a:cxn ang="0">
                  <a:pos x="3" y="0"/>
                </a:cxn>
                <a:cxn ang="0">
                  <a:pos x="0" y="12"/>
                </a:cxn>
              </a:cxnLst>
              <a:rect l="0" t="0" r="r" b="b"/>
              <a:pathLst>
                <a:path w="35" h="16">
                  <a:moveTo>
                    <a:pt x="0" y="12"/>
                  </a:moveTo>
                  <a:lnTo>
                    <a:pt x="33" y="16"/>
                  </a:lnTo>
                  <a:lnTo>
                    <a:pt x="35" y="3"/>
                  </a:lnTo>
                  <a:lnTo>
                    <a:pt x="3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208"/>
            <p:cNvSpPr>
              <a:spLocks noChangeArrowheads="1"/>
            </p:cNvSpPr>
            <p:nvPr/>
          </p:nvSpPr>
          <p:spPr bwMode="auto">
            <a:xfrm>
              <a:off x="1717" y="2547"/>
              <a:ext cx="8" cy="13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09"/>
            <p:cNvSpPr>
              <a:spLocks/>
            </p:cNvSpPr>
            <p:nvPr/>
          </p:nvSpPr>
          <p:spPr bwMode="auto">
            <a:xfrm>
              <a:off x="1706" y="2547"/>
              <a:ext cx="33" cy="19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1" y="19"/>
                </a:cxn>
                <a:cxn ang="0">
                  <a:pos x="33" y="6"/>
                </a:cxn>
                <a:cxn ang="0">
                  <a:pos x="3" y="0"/>
                </a:cxn>
                <a:cxn ang="0">
                  <a:pos x="0" y="13"/>
                </a:cxn>
              </a:cxnLst>
              <a:rect l="0" t="0" r="r" b="b"/>
              <a:pathLst>
                <a:path w="33" h="19">
                  <a:moveTo>
                    <a:pt x="0" y="13"/>
                  </a:moveTo>
                  <a:lnTo>
                    <a:pt x="31" y="19"/>
                  </a:lnTo>
                  <a:lnTo>
                    <a:pt x="33" y="6"/>
                  </a:lnTo>
                  <a:lnTo>
                    <a:pt x="3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10"/>
            <p:cNvSpPr>
              <a:spLocks/>
            </p:cNvSpPr>
            <p:nvPr/>
          </p:nvSpPr>
          <p:spPr bwMode="auto">
            <a:xfrm>
              <a:off x="1801" y="2566"/>
              <a:ext cx="34" cy="19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2" y="19"/>
                </a:cxn>
                <a:cxn ang="0">
                  <a:pos x="34" y="6"/>
                </a:cxn>
                <a:cxn ang="0">
                  <a:pos x="2" y="0"/>
                </a:cxn>
                <a:cxn ang="0">
                  <a:pos x="0" y="13"/>
                </a:cxn>
              </a:cxnLst>
              <a:rect l="0" t="0" r="r" b="b"/>
              <a:pathLst>
                <a:path w="34" h="19">
                  <a:moveTo>
                    <a:pt x="0" y="13"/>
                  </a:moveTo>
                  <a:lnTo>
                    <a:pt x="32" y="19"/>
                  </a:lnTo>
                  <a:lnTo>
                    <a:pt x="34" y="6"/>
                  </a:lnTo>
                  <a:lnTo>
                    <a:pt x="2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11"/>
            <p:cNvSpPr>
              <a:spLocks/>
            </p:cNvSpPr>
            <p:nvPr/>
          </p:nvSpPr>
          <p:spPr bwMode="auto">
            <a:xfrm>
              <a:off x="1897" y="2585"/>
              <a:ext cx="32" cy="2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0" y="20"/>
                </a:cxn>
                <a:cxn ang="0">
                  <a:pos x="32" y="7"/>
                </a:cxn>
                <a:cxn ang="0">
                  <a:pos x="2" y="0"/>
                </a:cxn>
                <a:cxn ang="0">
                  <a:pos x="0" y="13"/>
                </a:cxn>
              </a:cxnLst>
              <a:rect l="0" t="0" r="r" b="b"/>
              <a:pathLst>
                <a:path w="32" h="20">
                  <a:moveTo>
                    <a:pt x="0" y="13"/>
                  </a:moveTo>
                  <a:lnTo>
                    <a:pt x="30" y="20"/>
                  </a:lnTo>
                  <a:lnTo>
                    <a:pt x="32" y="7"/>
                  </a:lnTo>
                  <a:lnTo>
                    <a:pt x="2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12"/>
            <p:cNvSpPr>
              <a:spLocks/>
            </p:cNvSpPr>
            <p:nvPr/>
          </p:nvSpPr>
          <p:spPr bwMode="auto">
            <a:xfrm>
              <a:off x="1991" y="2606"/>
              <a:ext cx="35" cy="2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3" y="20"/>
                </a:cxn>
                <a:cxn ang="0">
                  <a:pos x="35" y="7"/>
                </a:cxn>
                <a:cxn ang="0">
                  <a:pos x="2" y="0"/>
                </a:cxn>
                <a:cxn ang="0">
                  <a:pos x="0" y="13"/>
                </a:cxn>
              </a:cxnLst>
              <a:rect l="0" t="0" r="r" b="b"/>
              <a:pathLst>
                <a:path w="35" h="20">
                  <a:moveTo>
                    <a:pt x="0" y="13"/>
                  </a:moveTo>
                  <a:lnTo>
                    <a:pt x="33" y="20"/>
                  </a:lnTo>
                  <a:lnTo>
                    <a:pt x="35" y="7"/>
                  </a:lnTo>
                  <a:lnTo>
                    <a:pt x="2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13"/>
            <p:cNvSpPr>
              <a:spLocks/>
            </p:cNvSpPr>
            <p:nvPr/>
          </p:nvSpPr>
          <p:spPr bwMode="auto">
            <a:xfrm>
              <a:off x="2087" y="2626"/>
              <a:ext cx="33" cy="19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1" y="19"/>
                </a:cxn>
                <a:cxn ang="0">
                  <a:pos x="33" y="6"/>
                </a:cxn>
                <a:cxn ang="0">
                  <a:pos x="2" y="0"/>
                </a:cxn>
                <a:cxn ang="0">
                  <a:pos x="0" y="13"/>
                </a:cxn>
              </a:cxnLst>
              <a:rect l="0" t="0" r="r" b="b"/>
              <a:pathLst>
                <a:path w="33" h="19">
                  <a:moveTo>
                    <a:pt x="0" y="13"/>
                  </a:moveTo>
                  <a:lnTo>
                    <a:pt x="31" y="19"/>
                  </a:lnTo>
                  <a:lnTo>
                    <a:pt x="33" y="6"/>
                  </a:lnTo>
                  <a:lnTo>
                    <a:pt x="2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14"/>
            <p:cNvSpPr>
              <a:spLocks/>
            </p:cNvSpPr>
            <p:nvPr/>
          </p:nvSpPr>
          <p:spPr bwMode="auto">
            <a:xfrm>
              <a:off x="2181" y="2645"/>
              <a:ext cx="27" cy="18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25" y="18"/>
                </a:cxn>
                <a:cxn ang="0">
                  <a:pos x="27" y="5"/>
                </a:cxn>
                <a:cxn ang="0">
                  <a:pos x="2" y="0"/>
                </a:cxn>
                <a:cxn ang="0">
                  <a:pos x="0" y="13"/>
                </a:cxn>
              </a:cxnLst>
              <a:rect l="0" t="0" r="r" b="b"/>
              <a:pathLst>
                <a:path w="27" h="18">
                  <a:moveTo>
                    <a:pt x="0" y="13"/>
                  </a:moveTo>
                  <a:lnTo>
                    <a:pt x="25" y="18"/>
                  </a:lnTo>
                  <a:lnTo>
                    <a:pt x="27" y="5"/>
                  </a:lnTo>
                  <a:lnTo>
                    <a:pt x="2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15"/>
            <p:cNvSpPr>
              <a:spLocks/>
            </p:cNvSpPr>
            <p:nvPr/>
          </p:nvSpPr>
          <p:spPr bwMode="auto">
            <a:xfrm>
              <a:off x="2189" y="2650"/>
              <a:ext cx="33" cy="21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1" y="21"/>
                </a:cxn>
                <a:cxn ang="0">
                  <a:pos x="33" y="8"/>
                </a:cxn>
                <a:cxn ang="0">
                  <a:pos x="2" y="0"/>
                </a:cxn>
                <a:cxn ang="0">
                  <a:pos x="0" y="13"/>
                </a:cxn>
              </a:cxnLst>
              <a:rect l="0" t="0" r="r" b="b"/>
              <a:pathLst>
                <a:path w="33" h="21">
                  <a:moveTo>
                    <a:pt x="0" y="13"/>
                  </a:moveTo>
                  <a:lnTo>
                    <a:pt x="31" y="21"/>
                  </a:lnTo>
                  <a:lnTo>
                    <a:pt x="33" y="8"/>
                  </a:lnTo>
                  <a:lnTo>
                    <a:pt x="2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16"/>
            <p:cNvSpPr>
              <a:spLocks/>
            </p:cNvSpPr>
            <p:nvPr/>
          </p:nvSpPr>
          <p:spPr bwMode="auto">
            <a:xfrm>
              <a:off x="2281" y="2676"/>
              <a:ext cx="35" cy="2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33" y="21"/>
                </a:cxn>
                <a:cxn ang="0">
                  <a:pos x="35" y="8"/>
                </a:cxn>
                <a:cxn ang="0">
                  <a:pos x="2" y="0"/>
                </a:cxn>
                <a:cxn ang="0">
                  <a:pos x="0" y="12"/>
                </a:cxn>
              </a:cxnLst>
              <a:rect l="0" t="0" r="r" b="b"/>
              <a:pathLst>
                <a:path w="35" h="21">
                  <a:moveTo>
                    <a:pt x="0" y="12"/>
                  </a:moveTo>
                  <a:lnTo>
                    <a:pt x="33" y="21"/>
                  </a:lnTo>
                  <a:lnTo>
                    <a:pt x="35" y="8"/>
                  </a:lnTo>
                  <a:lnTo>
                    <a:pt x="2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17"/>
            <p:cNvSpPr>
              <a:spLocks/>
            </p:cNvSpPr>
            <p:nvPr/>
          </p:nvSpPr>
          <p:spPr bwMode="auto">
            <a:xfrm>
              <a:off x="2376" y="2700"/>
              <a:ext cx="32" cy="22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0" y="22"/>
                </a:cxn>
                <a:cxn ang="0">
                  <a:pos x="32" y="9"/>
                </a:cxn>
                <a:cxn ang="0">
                  <a:pos x="2" y="0"/>
                </a:cxn>
                <a:cxn ang="0">
                  <a:pos x="0" y="13"/>
                </a:cxn>
              </a:cxnLst>
              <a:rect l="0" t="0" r="r" b="b"/>
              <a:pathLst>
                <a:path w="32" h="22">
                  <a:moveTo>
                    <a:pt x="0" y="13"/>
                  </a:moveTo>
                  <a:lnTo>
                    <a:pt x="30" y="22"/>
                  </a:lnTo>
                  <a:lnTo>
                    <a:pt x="32" y="9"/>
                  </a:lnTo>
                  <a:lnTo>
                    <a:pt x="2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18"/>
            <p:cNvSpPr>
              <a:spLocks/>
            </p:cNvSpPr>
            <p:nvPr/>
          </p:nvSpPr>
          <p:spPr bwMode="auto">
            <a:xfrm>
              <a:off x="2468" y="2726"/>
              <a:ext cx="32" cy="2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30" y="21"/>
                </a:cxn>
                <a:cxn ang="0">
                  <a:pos x="32" y="8"/>
                </a:cxn>
                <a:cxn ang="0">
                  <a:pos x="2" y="0"/>
                </a:cxn>
                <a:cxn ang="0">
                  <a:pos x="0" y="12"/>
                </a:cxn>
              </a:cxnLst>
              <a:rect l="0" t="0" r="r" b="b"/>
              <a:pathLst>
                <a:path w="32" h="21">
                  <a:moveTo>
                    <a:pt x="0" y="12"/>
                  </a:moveTo>
                  <a:lnTo>
                    <a:pt x="30" y="21"/>
                  </a:lnTo>
                  <a:lnTo>
                    <a:pt x="32" y="8"/>
                  </a:lnTo>
                  <a:lnTo>
                    <a:pt x="2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19"/>
            <p:cNvSpPr>
              <a:spLocks/>
            </p:cNvSpPr>
            <p:nvPr/>
          </p:nvSpPr>
          <p:spPr bwMode="auto">
            <a:xfrm>
              <a:off x="2562" y="2751"/>
              <a:ext cx="32" cy="21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0" y="21"/>
                </a:cxn>
                <a:cxn ang="0">
                  <a:pos x="32" y="8"/>
                </a:cxn>
                <a:cxn ang="0">
                  <a:pos x="2" y="0"/>
                </a:cxn>
                <a:cxn ang="0">
                  <a:pos x="0" y="13"/>
                </a:cxn>
              </a:cxnLst>
              <a:rect l="0" t="0" r="r" b="b"/>
              <a:pathLst>
                <a:path w="32" h="21">
                  <a:moveTo>
                    <a:pt x="0" y="13"/>
                  </a:moveTo>
                  <a:lnTo>
                    <a:pt x="30" y="21"/>
                  </a:lnTo>
                  <a:lnTo>
                    <a:pt x="32" y="8"/>
                  </a:lnTo>
                  <a:lnTo>
                    <a:pt x="2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20"/>
            <p:cNvSpPr>
              <a:spLocks/>
            </p:cNvSpPr>
            <p:nvPr/>
          </p:nvSpPr>
          <p:spPr bwMode="auto">
            <a:xfrm>
              <a:off x="2654" y="2776"/>
              <a:ext cx="33" cy="2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30" y="22"/>
                </a:cxn>
                <a:cxn ang="0">
                  <a:pos x="33" y="9"/>
                </a:cxn>
                <a:cxn ang="0">
                  <a:pos x="2" y="0"/>
                </a:cxn>
                <a:cxn ang="0">
                  <a:pos x="0" y="12"/>
                </a:cxn>
              </a:cxnLst>
              <a:rect l="0" t="0" r="r" b="b"/>
              <a:pathLst>
                <a:path w="33" h="22">
                  <a:moveTo>
                    <a:pt x="0" y="12"/>
                  </a:moveTo>
                  <a:lnTo>
                    <a:pt x="30" y="22"/>
                  </a:lnTo>
                  <a:lnTo>
                    <a:pt x="33" y="9"/>
                  </a:lnTo>
                  <a:lnTo>
                    <a:pt x="2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1"/>
            <p:cNvSpPr>
              <a:spLocks/>
            </p:cNvSpPr>
            <p:nvPr/>
          </p:nvSpPr>
          <p:spPr bwMode="auto">
            <a:xfrm>
              <a:off x="2670" y="2785"/>
              <a:ext cx="33" cy="2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1" y="20"/>
                </a:cxn>
                <a:cxn ang="0">
                  <a:pos x="33" y="7"/>
                </a:cxn>
                <a:cxn ang="0">
                  <a:pos x="2" y="0"/>
                </a:cxn>
                <a:cxn ang="0">
                  <a:pos x="0" y="13"/>
                </a:cxn>
              </a:cxnLst>
              <a:rect l="0" t="0" r="r" b="b"/>
              <a:pathLst>
                <a:path w="33" h="20">
                  <a:moveTo>
                    <a:pt x="0" y="13"/>
                  </a:moveTo>
                  <a:lnTo>
                    <a:pt x="31" y="20"/>
                  </a:lnTo>
                  <a:lnTo>
                    <a:pt x="33" y="7"/>
                  </a:lnTo>
                  <a:lnTo>
                    <a:pt x="2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22"/>
            <p:cNvSpPr>
              <a:spLocks/>
            </p:cNvSpPr>
            <p:nvPr/>
          </p:nvSpPr>
          <p:spPr bwMode="auto">
            <a:xfrm>
              <a:off x="2764" y="2806"/>
              <a:ext cx="33" cy="21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1" y="21"/>
                </a:cxn>
                <a:cxn ang="0">
                  <a:pos x="33" y="8"/>
                </a:cxn>
                <a:cxn ang="0">
                  <a:pos x="2" y="0"/>
                </a:cxn>
                <a:cxn ang="0">
                  <a:pos x="0" y="13"/>
                </a:cxn>
              </a:cxnLst>
              <a:rect l="0" t="0" r="r" b="b"/>
              <a:pathLst>
                <a:path w="33" h="21">
                  <a:moveTo>
                    <a:pt x="0" y="13"/>
                  </a:moveTo>
                  <a:lnTo>
                    <a:pt x="31" y="21"/>
                  </a:lnTo>
                  <a:lnTo>
                    <a:pt x="33" y="8"/>
                  </a:lnTo>
                  <a:lnTo>
                    <a:pt x="2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23"/>
            <p:cNvSpPr>
              <a:spLocks/>
            </p:cNvSpPr>
            <p:nvPr/>
          </p:nvSpPr>
          <p:spPr bwMode="auto">
            <a:xfrm>
              <a:off x="2858" y="2829"/>
              <a:ext cx="35" cy="19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3" y="19"/>
                </a:cxn>
                <a:cxn ang="0">
                  <a:pos x="35" y="6"/>
                </a:cxn>
                <a:cxn ang="0">
                  <a:pos x="2" y="0"/>
                </a:cxn>
                <a:cxn ang="0">
                  <a:pos x="0" y="13"/>
                </a:cxn>
              </a:cxnLst>
              <a:rect l="0" t="0" r="r" b="b"/>
              <a:pathLst>
                <a:path w="35" h="19">
                  <a:moveTo>
                    <a:pt x="0" y="13"/>
                  </a:moveTo>
                  <a:lnTo>
                    <a:pt x="33" y="19"/>
                  </a:lnTo>
                  <a:lnTo>
                    <a:pt x="35" y="6"/>
                  </a:lnTo>
                  <a:lnTo>
                    <a:pt x="2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24"/>
            <p:cNvSpPr>
              <a:spLocks/>
            </p:cNvSpPr>
            <p:nvPr/>
          </p:nvSpPr>
          <p:spPr bwMode="auto">
            <a:xfrm>
              <a:off x="2952" y="2850"/>
              <a:ext cx="35" cy="21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3" y="21"/>
                </a:cxn>
                <a:cxn ang="0">
                  <a:pos x="35" y="8"/>
                </a:cxn>
                <a:cxn ang="0">
                  <a:pos x="3" y="0"/>
                </a:cxn>
                <a:cxn ang="0">
                  <a:pos x="0" y="13"/>
                </a:cxn>
              </a:cxnLst>
              <a:rect l="0" t="0" r="r" b="b"/>
              <a:pathLst>
                <a:path w="35" h="21">
                  <a:moveTo>
                    <a:pt x="0" y="13"/>
                  </a:moveTo>
                  <a:lnTo>
                    <a:pt x="33" y="21"/>
                  </a:lnTo>
                  <a:lnTo>
                    <a:pt x="35" y="8"/>
                  </a:lnTo>
                  <a:lnTo>
                    <a:pt x="3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5"/>
            <p:cNvSpPr>
              <a:spLocks/>
            </p:cNvSpPr>
            <p:nvPr/>
          </p:nvSpPr>
          <p:spPr bwMode="auto">
            <a:xfrm>
              <a:off x="3047" y="2872"/>
              <a:ext cx="34" cy="2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2" y="20"/>
                </a:cxn>
                <a:cxn ang="0">
                  <a:pos x="34" y="7"/>
                </a:cxn>
                <a:cxn ang="0">
                  <a:pos x="2" y="0"/>
                </a:cxn>
                <a:cxn ang="0">
                  <a:pos x="0" y="13"/>
                </a:cxn>
              </a:cxnLst>
              <a:rect l="0" t="0" r="r" b="b"/>
              <a:pathLst>
                <a:path w="34" h="20">
                  <a:moveTo>
                    <a:pt x="0" y="13"/>
                  </a:moveTo>
                  <a:lnTo>
                    <a:pt x="32" y="20"/>
                  </a:lnTo>
                  <a:lnTo>
                    <a:pt x="34" y="7"/>
                  </a:lnTo>
                  <a:lnTo>
                    <a:pt x="2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26"/>
            <p:cNvSpPr>
              <a:spLocks/>
            </p:cNvSpPr>
            <p:nvPr/>
          </p:nvSpPr>
          <p:spPr bwMode="auto">
            <a:xfrm>
              <a:off x="3143" y="2893"/>
              <a:ext cx="28" cy="2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26" y="20"/>
                </a:cxn>
                <a:cxn ang="0">
                  <a:pos x="28" y="7"/>
                </a:cxn>
                <a:cxn ang="0">
                  <a:pos x="2" y="0"/>
                </a:cxn>
                <a:cxn ang="0">
                  <a:pos x="0" y="13"/>
                </a:cxn>
              </a:cxnLst>
              <a:rect l="0" t="0" r="r" b="b"/>
              <a:pathLst>
                <a:path w="28" h="20">
                  <a:moveTo>
                    <a:pt x="0" y="13"/>
                  </a:moveTo>
                  <a:lnTo>
                    <a:pt x="26" y="20"/>
                  </a:lnTo>
                  <a:lnTo>
                    <a:pt x="28" y="7"/>
                  </a:lnTo>
                  <a:lnTo>
                    <a:pt x="2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7"/>
            <p:cNvSpPr>
              <a:spLocks/>
            </p:cNvSpPr>
            <p:nvPr/>
          </p:nvSpPr>
          <p:spPr bwMode="auto">
            <a:xfrm>
              <a:off x="3153" y="2900"/>
              <a:ext cx="33" cy="19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1" y="19"/>
                </a:cxn>
                <a:cxn ang="0">
                  <a:pos x="33" y="6"/>
                </a:cxn>
                <a:cxn ang="0">
                  <a:pos x="2" y="0"/>
                </a:cxn>
                <a:cxn ang="0">
                  <a:pos x="0" y="13"/>
                </a:cxn>
              </a:cxnLst>
              <a:rect l="0" t="0" r="r" b="b"/>
              <a:pathLst>
                <a:path w="33" h="19">
                  <a:moveTo>
                    <a:pt x="0" y="13"/>
                  </a:moveTo>
                  <a:lnTo>
                    <a:pt x="31" y="19"/>
                  </a:lnTo>
                  <a:lnTo>
                    <a:pt x="33" y="6"/>
                  </a:lnTo>
                  <a:lnTo>
                    <a:pt x="2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28"/>
            <p:cNvSpPr>
              <a:spLocks/>
            </p:cNvSpPr>
            <p:nvPr/>
          </p:nvSpPr>
          <p:spPr bwMode="auto">
            <a:xfrm>
              <a:off x="3247" y="2919"/>
              <a:ext cx="35" cy="21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3" y="21"/>
                </a:cxn>
                <a:cxn ang="0">
                  <a:pos x="35" y="8"/>
                </a:cxn>
                <a:cxn ang="0">
                  <a:pos x="2" y="0"/>
                </a:cxn>
                <a:cxn ang="0">
                  <a:pos x="0" y="13"/>
                </a:cxn>
              </a:cxnLst>
              <a:rect l="0" t="0" r="r" b="b"/>
              <a:pathLst>
                <a:path w="35" h="21">
                  <a:moveTo>
                    <a:pt x="0" y="13"/>
                  </a:moveTo>
                  <a:lnTo>
                    <a:pt x="33" y="21"/>
                  </a:lnTo>
                  <a:lnTo>
                    <a:pt x="35" y="8"/>
                  </a:lnTo>
                  <a:lnTo>
                    <a:pt x="2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29"/>
            <p:cNvSpPr>
              <a:spLocks/>
            </p:cNvSpPr>
            <p:nvPr/>
          </p:nvSpPr>
          <p:spPr bwMode="auto">
            <a:xfrm>
              <a:off x="3343" y="2940"/>
              <a:ext cx="33" cy="19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1" y="19"/>
                </a:cxn>
                <a:cxn ang="0">
                  <a:pos x="33" y="6"/>
                </a:cxn>
                <a:cxn ang="0">
                  <a:pos x="2" y="0"/>
                </a:cxn>
                <a:cxn ang="0">
                  <a:pos x="0" y="13"/>
                </a:cxn>
              </a:cxnLst>
              <a:rect l="0" t="0" r="r" b="b"/>
              <a:pathLst>
                <a:path w="33" h="19">
                  <a:moveTo>
                    <a:pt x="0" y="13"/>
                  </a:moveTo>
                  <a:lnTo>
                    <a:pt x="31" y="19"/>
                  </a:lnTo>
                  <a:lnTo>
                    <a:pt x="33" y="6"/>
                  </a:lnTo>
                  <a:lnTo>
                    <a:pt x="2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30"/>
            <p:cNvSpPr>
              <a:spLocks/>
            </p:cNvSpPr>
            <p:nvPr/>
          </p:nvSpPr>
          <p:spPr bwMode="auto">
            <a:xfrm>
              <a:off x="3437" y="2959"/>
              <a:ext cx="35" cy="2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3" y="20"/>
                </a:cxn>
                <a:cxn ang="0">
                  <a:pos x="35" y="7"/>
                </a:cxn>
                <a:cxn ang="0">
                  <a:pos x="2" y="0"/>
                </a:cxn>
                <a:cxn ang="0">
                  <a:pos x="0" y="13"/>
                </a:cxn>
              </a:cxnLst>
              <a:rect l="0" t="0" r="r" b="b"/>
              <a:pathLst>
                <a:path w="35" h="20">
                  <a:moveTo>
                    <a:pt x="0" y="13"/>
                  </a:moveTo>
                  <a:lnTo>
                    <a:pt x="33" y="20"/>
                  </a:lnTo>
                  <a:lnTo>
                    <a:pt x="35" y="7"/>
                  </a:lnTo>
                  <a:lnTo>
                    <a:pt x="2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31"/>
            <p:cNvSpPr>
              <a:spLocks/>
            </p:cNvSpPr>
            <p:nvPr/>
          </p:nvSpPr>
          <p:spPr bwMode="auto">
            <a:xfrm>
              <a:off x="3534" y="2980"/>
              <a:ext cx="32" cy="2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0" y="20"/>
                </a:cxn>
                <a:cxn ang="0">
                  <a:pos x="32" y="7"/>
                </a:cxn>
                <a:cxn ang="0">
                  <a:pos x="2" y="0"/>
                </a:cxn>
                <a:cxn ang="0">
                  <a:pos x="0" y="13"/>
                </a:cxn>
              </a:cxnLst>
              <a:rect l="0" t="0" r="r" b="b"/>
              <a:pathLst>
                <a:path w="32" h="20">
                  <a:moveTo>
                    <a:pt x="0" y="13"/>
                  </a:moveTo>
                  <a:lnTo>
                    <a:pt x="30" y="20"/>
                  </a:lnTo>
                  <a:lnTo>
                    <a:pt x="32" y="7"/>
                  </a:lnTo>
                  <a:lnTo>
                    <a:pt x="2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32"/>
            <p:cNvSpPr>
              <a:spLocks/>
            </p:cNvSpPr>
            <p:nvPr/>
          </p:nvSpPr>
          <p:spPr bwMode="auto">
            <a:xfrm>
              <a:off x="3628" y="3000"/>
              <a:ext cx="24" cy="17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22" y="17"/>
                </a:cxn>
                <a:cxn ang="0">
                  <a:pos x="24" y="4"/>
                </a:cxn>
                <a:cxn ang="0">
                  <a:pos x="2" y="0"/>
                </a:cxn>
                <a:cxn ang="0">
                  <a:pos x="0" y="13"/>
                </a:cxn>
              </a:cxnLst>
              <a:rect l="0" t="0" r="r" b="b"/>
              <a:pathLst>
                <a:path w="24" h="17">
                  <a:moveTo>
                    <a:pt x="0" y="13"/>
                  </a:moveTo>
                  <a:lnTo>
                    <a:pt x="22" y="17"/>
                  </a:lnTo>
                  <a:lnTo>
                    <a:pt x="24" y="4"/>
                  </a:lnTo>
                  <a:lnTo>
                    <a:pt x="2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33"/>
            <p:cNvSpPr>
              <a:spLocks/>
            </p:cNvSpPr>
            <p:nvPr/>
          </p:nvSpPr>
          <p:spPr bwMode="auto">
            <a:xfrm>
              <a:off x="3634" y="3004"/>
              <a:ext cx="35" cy="18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3" y="18"/>
                </a:cxn>
                <a:cxn ang="0">
                  <a:pos x="35" y="5"/>
                </a:cxn>
                <a:cxn ang="0">
                  <a:pos x="2" y="0"/>
                </a:cxn>
                <a:cxn ang="0">
                  <a:pos x="0" y="13"/>
                </a:cxn>
              </a:cxnLst>
              <a:rect l="0" t="0" r="r" b="b"/>
              <a:pathLst>
                <a:path w="35" h="18">
                  <a:moveTo>
                    <a:pt x="0" y="13"/>
                  </a:moveTo>
                  <a:lnTo>
                    <a:pt x="33" y="18"/>
                  </a:lnTo>
                  <a:lnTo>
                    <a:pt x="35" y="5"/>
                  </a:lnTo>
                  <a:lnTo>
                    <a:pt x="2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34"/>
            <p:cNvSpPr>
              <a:spLocks/>
            </p:cNvSpPr>
            <p:nvPr/>
          </p:nvSpPr>
          <p:spPr bwMode="auto">
            <a:xfrm>
              <a:off x="3730" y="3021"/>
              <a:ext cx="35" cy="1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33" y="17"/>
                </a:cxn>
                <a:cxn ang="0">
                  <a:pos x="35" y="4"/>
                </a:cxn>
                <a:cxn ang="0">
                  <a:pos x="2" y="0"/>
                </a:cxn>
                <a:cxn ang="0">
                  <a:pos x="0" y="12"/>
                </a:cxn>
              </a:cxnLst>
              <a:rect l="0" t="0" r="r" b="b"/>
              <a:pathLst>
                <a:path w="35" h="17">
                  <a:moveTo>
                    <a:pt x="0" y="12"/>
                  </a:moveTo>
                  <a:lnTo>
                    <a:pt x="33" y="17"/>
                  </a:lnTo>
                  <a:lnTo>
                    <a:pt x="35" y="4"/>
                  </a:lnTo>
                  <a:lnTo>
                    <a:pt x="2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35"/>
            <p:cNvSpPr>
              <a:spLocks/>
            </p:cNvSpPr>
            <p:nvPr/>
          </p:nvSpPr>
          <p:spPr bwMode="auto">
            <a:xfrm>
              <a:off x="3826" y="3035"/>
              <a:ext cx="35" cy="18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3" y="18"/>
                </a:cxn>
                <a:cxn ang="0">
                  <a:pos x="35" y="5"/>
                </a:cxn>
                <a:cxn ang="0">
                  <a:pos x="2" y="0"/>
                </a:cxn>
                <a:cxn ang="0">
                  <a:pos x="0" y="13"/>
                </a:cxn>
              </a:cxnLst>
              <a:rect l="0" t="0" r="r" b="b"/>
              <a:pathLst>
                <a:path w="35" h="18">
                  <a:moveTo>
                    <a:pt x="0" y="13"/>
                  </a:moveTo>
                  <a:lnTo>
                    <a:pt x="33" y="18"/>
                  </a:lnTo>
                  <a:lnTo>
                    <a:pt x="35" y="5"/>
                  </a:lnTo>
                  <a:lnTo>
                    <a:pt x="2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36"/>
            <p:cNvSpPr>
              <a:spLocks/>
            </p:cNvSpPr>
            <p:nvPr/>
          </p:nvSpPr>
          <p:spPr bwMode="auto">
            <a:xfrm>
              <a:off x="3922" y="3051"/>
              <a:ext cx="35" cy="18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3" y="18"/>
                </a:cxn>
                <a:cxn ang="0">
                  <a:pos x="35" y="5"/>
                </a:cxn>
                <a:cxn ang="0">
                  <a:pos x="2" y="0"/>
                </a:cxn>
                <a:cxn ang="0">
                  <a:pos x="0" y="13"/>
                </a:cxn>
              </a:cxnLst>
              <a:rect l="0" t="0" r="r" b="b"/>
              <a:pathLst>
                <a:path w="35" h="18">
                  <a:moveTo>
                    <a:pt x="0" y="13"/>
                  </a:moveTo>
                  <a:lnTo>
                    <a:pt x="33" y="18"/>
                  </a:lnTo>
                  <a:lnTo>
                    <a:pt x="35" y="5"/>
                  </a:lnTo>
                  <a:lnTo>
                    <a:pt x="2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37"/>
            <p:cNvSpPr>
              <a:spLocks/>
            </p:cNvSpPr>
            <p:nvPr/>
          </p:nvSpPr>
          <p:spPr bwMode="auto">
            <a:xfrm>
              <a:off x="4018" y="3067"/>
              <a:ext cx="35" cy="18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3" y="18"/>
                </a:cxn>
                <a:cxn ang="0">
                  <a:pos x="35" y="5"/>
                </a:cxn>
                <a:cxn ang="0">
                  <a:pos x="2" y="0"/>
                </a:cxn>
                <a:cxn ang="0">
                  <a:pos x="0" y="13"/>
                </a:cxn>
              </a:cxnLst>
              <a:rect l="0" t="0" r="r" b="b"/>
              <a:pathLst>
                <a:path w="35" h="18">
                  <a:moveTo>
                    <a:pt x="0" y="13"/>
                  </a:moveTo>
                  <a:lnTo>
                    <a:pt x="33" y="18"/>
                  </a:lnTo>
                  <a:lnTo>
                    <a:pt x="35" y="5"/>
                  </a:lnTo>
                  <a:lnTo>
                    <a:pt x="2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38"/>
            <p:cNvSpPr>
              <a:spLocks/>
            </p:cNvSpPr>
            <p:nvPr/>
          </p:nvSpPr>
          <p:spPr bwMode="auto">
            <a:xfrm>
              <a:off x="4115" y="3082"/>
              <a:ext cx="20" cy="16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8" y="16"/>
                </a:cxn>
                <a:cxn ang="0">
                  <a:pos x="20" y="3"/>
                </a:cxn>
                <a:cxn ang="0">
                  <a:pos x="2" y="0"/>
                </a:cxn>
                <a:cxn ang="0">
                  <a:pos x="0" y="13"/>
                </a:cxn>
              </a:cxnLst>
              <a:rect l="0" t="0" r="r" b="b"/>
              <a:pathLst>
                <a:path w="20" h="16">
                  <a:moveTo>
                    <a:pt x="0" y="13"/>
                  </a:moveTo>
                  <a:lnTo>
                    <a:pt x="18" y="16"/>
                  </a:lnTo>
                  <a:lnTo>
                    <a:pt x="20" y="3"/>
                  </a:lnTo>
                  <a:lnTo>
                    <a:pt x="2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39"/>
            <p:cNvSpPr>
              <a:spLocks/>
            </p:cNvSpPr>
            <p:nvPr/>
          </p:nvSpPr>
          <p:spPr bwMode="auto">
            <a:xfrm>
              <a:off x="4117" y="3085"/>
              <a:ext cx="34" cy="18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2" y="18"/>
                </a:cxn>
                <a:cxn ang="0">
                  <a:pos x="34" y="5"/>
                </a:cxn>
                <a:cxn ang="0">
                  <a:pos x="2" y="0"/>
                </a:cxn>
                <a:cxn ang="0">
                  <a:pos x="0" y="13"/>
                </a:cxn>
              </a:cxnLst>
              <a:rect l="0" t="0" r="r" b="b"/>
              <a:pathLst>
                <a:path w="34" h="18">
                  <a:moveTo>
                    <a:pt x="0" y="13"/>
                  </a:moveTo>
                  <a:lnTo>
                    <a:pt x="32" y="18"/>
                  </a:lnTo>
                  <a:lnTo>
                    <a:pt x="34" y="5"/>
                  </a:lnTo>
                  <a:lnTo>
                    <a:pt x="2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40"/>
            <p:cNvSpPr>
              <a:spLocks/>
            </p:cNvSpPr>
            <p:nvPr/>
          </p:nvSpPr>
          <p:spPr bwMode="auto">
            <a:xfrm>
              <a:off x="4213" y="3098"/>
              <a:ext cx="35" cy="18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3" y="18"/>
                </a:cxn>
                <a:cxn ang="0">
                  <a:pos x="35" y="5"/>
                </a:cxn>
                <a:cxn ang="0">
                  <a:pos x="2" y="0"/>
                </a:cxn>
                <a:cxn ang="0">
                  <a:pos x="0" y="13"/>
                </a:cxn>
              </a:cxnLst>
              <a:rect l="0" t="0" r="r" b="b"/>
              <a:pathLst>
                <a:path w="35" h="18">
                  <a:moveTo>
                    <a:pt x="0" y="13"/>
                  </a:moveTo>
                  <a:lnTo>
                    <a:pt x="33" y="18"/>
                  </a:lnTo>
                  <a:lnTo>
                    <a:pt x="35" y="5"/>
                  </a:lnTo>
                  <a:lnTo>
                    <a:pt x="2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41"/>
            <p:cNvSpPr>
              <a:spLocks/>
            </p:cNvSpPr>
            <p:nvPr/>
          </p:nvSpPr>
          <p:spPr bwMode="auto">
            <a:xfrm>
              <a:off x="4311" y="3111"/>
              <a:ext cx="35" cy="18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3" y="18"/>
                </a:cxn>
                <a:cxn ang="0">
                  <a:pos x="35" y="5"/>
                </a:cxn>
                <a:cxn ang="0">
                  <a:pos x="2" y="0"/>
                </a:cxn>
                <a:cxn ang="0">
                  <a:pos x="0" y="13"/>
                </a:cxn>
              </a:cxnLst>
              <a:rect l="0" t="0" r="r" b="b"/>
              <a:pathLst>
                <a:path w="35" h="18">
                  <a:moveTo>
                    <a:pt x="0" y="13"/>
                  </a:moveTo>
                  <a:lnTo>
                    <a:pt x="33" y="18"/>
                  </a:lnTo>
                  <a:lnTo>
                    <a:pt x="35" y="5"/>
                  </a:lnTo>
                  <a:lnTo>
                    <a:pt x="2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42"/>
            <p:cNvSpPr>
              <a:spLocks/>
            </p:cNvSpPr>
            <p:nvPr/>
          </p:nvSpPr>
          <p:spPr bwMode="auto">
            <a:xfrm>
              <a:off x="4407" y="3125"/>
              <a:ext cx="35" cy="16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3" y="16"/>
                </a:cxn>
                <a:cxn ang="0">
                  <a:pos x="35" y="4"/>
                </a:cxn>
                <a:cxn ang="0">
                  <a:pos x="2" y="0"/>
                </a:cxn>
                <a:cxn ang="0">
                  <a:pos x="0" y="13"/>
                </a:cxn>
              </a:cxnLst>
              <a:rect l="0" t="0" r="r" b="b"/>
              <a:pathLst>
                <a:path w="35" h="16">
                  <a:moveTo>
                    <a:pt x="0" y="13"/>
                  </a:moveTo>
                  <a:lnTo>
                    <a:pt x="33" y="16"/>
                  </a:lnTo>
                  <a:lnTo>
                    <a:pt x="35" y="4"/>
                  </a:lnTo>
                  <a:lnTo>
                    <a:pt x="2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43"/>
            <p:cNvSpPr>
              <a:spLocks/>
            </p:cNvSpPr>
            <p:nvPr/>
          </p:nvSpPr>
          <p:spPr bwMode="auto">
            <a:xfrm>
              <a:off x="4505" y="3138"/>
              <a:ext cx="33" cy="18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1" y="18"/>
                </a:cxn>
                <a:cxn ang="0">
                  <a:pos x="33" y="5"/>
                </a:cxn>
                <a:cxn ang="0">
                  <a:pos x="2" y="0"/>
                </a:cxn>
                <a:cxn ang="0">
                  <a:pos x="0" y="13"/>
                </a:cxn>
              </a:cxnLst>
              <a:rect l="0" t="0" r="r" b="b"/>
              <a:pathLst>
                <a:path w="33" h="18">
                  <a:moveTo>
                    <a:pt x="0" y="13"/>
                  </a:moveTo>
                  <a:lnTo>
                    <a:pt x="31" y="18"/>
                  </a:lnTo>
                  <a:lnTo>
                    <a:pt x="33" y="5"/>
                  </a:lnTo>
                  <a:lnTo>
                    <a:pt x="2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44"/>
            <p:cNvSpPr>
              <a:spLocks/>
            </p:cNvSpPr>
            <p:nvPr/>
          </p:nvSpPr>
          <p:spPr bwMode="auto">
            <a:xfrm>
              <a:off x="4602" y="3151"/>
              <a:ext cx="14" cy="15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2" y="15"/>
                </a:cxn>
                <a:cxn ang="0">
                  <a:pos x="14" y="2"/>
                </a:cxn>
                <a:cxn ang="0">
                  <a:pos x="2" y="0"/>
                </a:cxn>
                <a:cxn ang="0">
                  <a:pos x="0" y="13"/>
                </a:cxn>
              </a:cxnLst>
              <a:rect l="0" t="0" r="r" b="b"/>
              <a:pathLst>
                <a:path w="14" h="15">
                  <a:moveTo>
                    <a:pt x="0" y="13"/>
                  </a:moveTo>
                  <a:lnTo>
                    <a:pt x="12" y="15"/>
                  </a:lnTo>
                  <a:lnTo>
                    <a:pt x="14" y="2"/>
                  </a:lnTo>
                  <a:lnTo>
                    <a:pt x="2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45"/>
            <p:cNvSpPr>
              <a:spLocks/>
            </p:cNvSpPr>
            <p:nvPr/>
          </p:nvSpPr>
          <p:spPr bwMode="auto">
            <a:xfrm>
              <a:off x="4597" y="3153"/>
              <a:ext cx="35" cy="17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3" y="17"/>
                </a:cxn>
                <a:cxn ang="0">
                  <a:pos x="35" y="5"/>
                </a:cxn>
                <a:cxn ang="0">
                  <a:pos x="2" y="0"/>
                </a:cxn>
                <a:cxn ang="0">
                  <a:pos x="0" y="13"/>
                </a:cxn>
              </a:cxnLst>
              <a:rect l="0" t="0" r="r" b="b"/>
              <a:pathLst>
                <a:path w="35" h="17">
                  <a:moveTo>
                    <a:pt x="0" y="13"/>
                  </a:moveTo>
                  <a:lnTo>
                    <a:pt x="33" y="17"/>
                  </a:lnTo>
                  <a:lnTo>
                    <a:pt x="35" y="5"/>
                  </a:lnTo>
                  <a:lnTo>
                    <a:pt x="2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46"/>
            <p:cNvSpPr>
              <a:spLocks/>
            </p:cNvSpPr>
            <p:nvPr/>
          </p:nvSpPr>
          <p:spPr bwMode="auto">
            <a:xfrm>
              <a:off x="4694" y="3166"/>
              <a:ext cx="34" cy="16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2" y="16"/>
                </a:cxn>
                <a:cxn ang="0">
                  <a:pos x="34" y="3"/>
                </a:cxn>
                <a:cxn ang="0">
                  <a:pos x="2" y="0"/>
                </a:cxn>
                <a:cxn ang="0">
                  <a:pos x="0" y="13"/>
                </a:cxn>
              </a:cxnLst>
              <a:rect l="0" t="0" r="r" b="b"/>
              <a:pathLst>
                <a:path w="34" h="16">
                  <a:moveTo>
                    <a:pt x="0" y="13"/>
                  </a:moveTo>
                  <a:lnTo>
                    <a:pt x="32" y="16"/>
                  </a:lnTo>
                  <a:lnTo>
                    <a:pt x="34" y="3"/>
                  </a:lnTo>
                  <a:lnTo>
                    <a:pt x="2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47"/>
            <p:cNvSpPr>
              <a:spLocks/>
            </p:cNvSpPr>
            <p:nvPr/>
          </p:nvSpPr>
          <p:spPr bwMode="auto">
            <a:xfrm>
              <a:off x="4792" y="3179"/>
              <a:ext cx="35" cy="16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33" y="16"/>
                </a:cxn>
                <a:cxn ang="0">
                  <a:pos x="35" y="3"/>
                </a:cxn>
                <a:cxn ang="0">
                  <a:pos x="2" y="0"/>
                </a:cxn>
                <a:cxn ang="0">
                  <a:pos x="0" y="12"/>
                </a:cxn>
              </a:cxnLst>
              <a:rect l="0" t="0" r="r" b="b"/>
              <a:pathLst>
                <a:path w="35" h="16">
                  <a:moveTo>
                    <a:pt x="0" y="12"/>
                  </a:moveTo>
                  <a:lnTo>
                    <a:pt x="33" y="16"/>
                  </a:lnTo>
                  <a:lnTo>
                    <a:pt x="35" y="3"/>
                  </a:lnTo>
                  <a:lnTo>
                    <a:pt x="2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48"/>
            <p:cNvSpPr>
              <a:spLocks/>
            </p:cNvSpPr>
            <p:nvPr/>
          </p:nvSpPr>
          <p:spPr bwMode="auto">
            <a:xfrm>
              <a:off x="4888" y="3190"/>
              <a:ext cx="35" cy="18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3" y="18"/>
                </a:cxn>
                <a:cxn ang="0">
                  <a:pos x="35" y="5"/>
                </a:cxn>
                <a:cxn ang="0">
                  <a:pos x="2" y="0"/>
                </a:cxn>
                <a:cxn ang="0">
                  <a:pos x="0" y="13"/>
                </a:cxn>
              </a:cxnLst>
              <a:rect l="0" t="0" r="r" b="b"/>
              <a:pathLst>
                <a:path w="35" h="18">
                  <a:moveTo>
                    <a:pt x="0" y="13"/>
                  </a:moveTo>
                  <a:lnTo>
                    <a:pt x="33" y="18"/>
                  </a:lnTo>
                  <a:lnTo>
                    <a:pt x="35" y="5"/>
                  </a:lnTo>
                  <a:lnTo>
                    <a:pt x="2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49"/>
            <p:cNvSpPr>
              <a:spLocks/>
            </p:cNvSpPr>
            <p:nvPr/>
          </p:nvSpPr>
          <p:spPr bwMode="auto">
            <a:xfrm>
              <a:off x="4986" y="3203"/>
              <a:ext cx="33" cy="17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1" y="17"/>
                </a:cxn>
                <a:cxn ang="0">
                  <a:pos x="33" y="5"/>
                </a:cxn>
                <a:cxn ang="0">
                  <a:pos x="2" y="0"/>
                </a:cxn>
                <a:cxn ang="0">
                  <a:pos x="0" y="13"/>
                </a:cxn>
              </a:cxnLst>
              <a:rect l="0" t="0" r="r" b="b"/>
              <a:pathLst>
                <a:path w="33" h="17">
                  <a:moveTo>
                    <a:pt x="0" y="13"/>
                  </a:moveTo>
                  <a:lnTo>
                    <a:pt x="31" y="17"/>
                  </a:lnTo>
                  <a:lnTo>
                    <a:pt x="33" y="5"/>
                  </a:lnTo>
                  <a:lnTo>
                    <a:pt x="2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50"/>
            <p:cNvSpPr>
              <a:spLocks/>
            </p:cNvSpPr>
            <p:nvPr/>
          </p:nvSpPr>
          <p:spPr bwMode="auto">
            <a:xfrm>
              <a:off x="5082" y="3216"/>
              <a:ext cx="17" cy="14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5" y="14"/>
                </a:cxn>
                <a:cxn ang="0">
                  <a:pos x="17" y="1"/>
                </a:cxn>
                <a:cxn ang="0">
                  <a:pos x="2" y="0"/>
                </a:cxn>
                <a:cxn ang="0">
                  <a:pos x="0" y="13"/>
                </a:cxn>
              </a:cxnLst>
              <a:rect l="0" t="0" r="r" b="b"/>
              <a:pathLst>
                <a:path w="17" h="14">
                  <a:moveTo>
                    <a:pt x="0" y="13"/>
                  </a:moveTo>
                  <a:lnTo>
                    <a:pt x="15" y="14"/>
                  </a:lnTo>
                  <a:lnTo>
                    <a:pt x="17" y="1"/>
                  </a:lnTo>
                  <a:lnTo>
                    <a:pt x="2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51"/>
            <p:cNvSpPr>
              <a:spLocks/>
            </p:cNvSpPr>
            <p:nvPr/>
          </p:nvSpPr>
          <p:spPr bwMode="auto">
            <a:xfrm>
              <a:off x="5080" y="3217"/>
              <a:ext cx="35" cy="18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3" y="18"/>
                </a:cxn>
                <a:cxn ang="0">
                  <a:pos x="35" y="5"/>
                </a:cxn>
                <a:cxn ang="0">
                  <a:pos x="2" y="0"/>
                </a:cxn>
                <a:cxn ang="0">
                  <a:pos x="0" y="13"/>
                </a:cxn>
              </a:cxnLst>
              <a:rect l="0" t="0" r="r" b="b"/>
              <a:pathLst>
                <a:path w="35" h="18">
                  <a:moveTo>
                    <a:pt x="0" y="13"/>
                  </a:moveTo>
                  <a:lnTo>
                    <a:pt x="33" y="18"/>
                  </a:lnTo>
                  <a:lnTo>
                    <a:pt x="35" y="5"/>
                  </a:lnTo>
                  <a:lnTo>
                    <a:pt x="2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52"/>
            <p:cNvSpPr>
              <a:spLocks/>
            </p:cNvSpPr>
            <p:nvPr/>
          </p:nvSpPr>
          <p:spPr bwMode="auto">
            <a:xfrm>
              <a:off x="5176" y="3230"/>
              <a:ext cx="35" cy="16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3" y="16"/>
                </a:cxn>
                <a:cxn ang="0">
                  <a:pos x="35" y="3"/>
                </a:cxn>
                <a:cxn ang="0">
                  <a:pos x="3" y="0"/>
                </a:cxn>
                <a:cxn ang="0">
                  <a:pos x="0" y="13"/>
                </a:cxn>
              </a:cxnLst>
              <a:rect l="0" t="0" r="r" b="b"/>
              <a:pathLst>
                <a:path w="35" h="16">
                  <a:moveTo>
                    <a:pt x="0" y="13"/>
                  </a:moveTo>
                  <a:lnTo>
                    <a:pt x="33" y="16"/>
                  </a:lnTo>
                  <a:lnTo>
                    <a:pt x="35" y="3"/>
                  </a:lnTo>
                  <a:lnTo>
                    <a:pt x="3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53"/>
            <p:cNvSpPr>
              <a:spLocks/>
            </p:cNvSpPr>
            <p:nvPr/>
          </p:nvSpPr>
          <p:spPr bwMode="auto">
            <a:xfrm>
              <a:off x="5275" y="3241"/>
              <a:ext cx="34" cy="18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2" y="18"/>
                </a:cxn>
                <a:cxn ang="0">
                  <a:pos x="34" y="5"/>
                </a:cxn>
                <a:cxn ang="0">
                  <a:pos x="2" y="0"/>
                </a:cxn>
                <a:cxn ang="0">
                  <a:pos x="0" y="13"/>
                </a:cxn>
              </a:cxnLst>
              <a:rect l="0" t="0" r="r" b="b"/>
              <a:pathLst>
                <a:path w="34" h="18">
                  <a:moveTo>
                    <a:pt x="0" y="13"/>
                  </a:moveTo>
                  <a:lnTo>
                    <a:pt x="32" y="18"/>
                  </a:lnTo>
                  <a:lnTo>
                    <a:pt x="34" y="5"/>
                  </a:lnTo>
                  <a:lnTo>
                    <a:pt x="2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54"/>
            <p:cNvSpPr>
              <a:spLocks/>
            </p:cNvSpPr>
            <p:nvPr/>
          </p:nvSpPr>
          <p:spPr bwMode="auto">
            <a:xfrm>
              <a:off x="5371" y="3254"/>
              <a:ext cx="35" cy="16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3" y="16"/>
                </a:cxn>
                <a:cxn ang="0">
                  <a:pos x="35" y="4"/>
                </a:cxn>
                <a:cxn ang="0">
                  <a:pos x="2" y="0"/>
                </a:cxn>
                <a:cxn ang="0">
                  <a:pos x="0" y="13"/>
                </a:cxn>
              </a:cxnLst>
              <a:rect l="0" t="0" r="r" b="b"/>
              <a:pathLst>
                <a:path w="35" h="16">
                  <a:moveTo>
                    <a:pt x="0" y="13"/>
                  </a:moveTo>
                  <a:lnTo>
                    <a:pt x="33" y="16"/>
                  </a:lnTo>
                  <a:lnTo>
                    <a:pt x="35" y="4"/>
                  </a:lnTo>
                  <a:lnTo>
                    <a:pt x="2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55"/>
            <p:cNvSpPr>
              <a:spLocks/>
            </p:cNvSpPr>
            <p:nvPr/>
          </p:nvSpPr>
          <p:spPr bwMode="auto">
            <a:xfrm>
              <a:off x="5469" y="3266"/>
              <a:ext cx="33" cy="1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31" y="17"/>
                </a:cxn>
                <a:cxn ang="0">
                  <a:pos x="33" y="4"/>
                </a:cxn>
                <a:cxn ang="0">
                  <a:pos x="2" y="0"/>
                </a:cxn>
                <a:cxn ang="0">
                  <a:pos x="0" y="12"/>
                </a:cxn>
              </a:cxnLst>
              <a:rect l="0" t="0" r="r" b="b"/>
              <a:pathLst>
                <a:path w="33" h="17">
                  <a:moveTo>
                    <a:pt x="0" y="12"/>
                  </a:moveTo>
                  <a:lnTo>
                    <a:pt x="31" y="17"/>
                  </a:lnTo>
                  <a:lnTo>
                    <a:pt x="33" y="4"/>
                  </a:lnTo>
                  <a:lnTo>
                    <a:pt x="2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56"/>
            <p:cNvSpPr>
              <a:spLocks/>
            </p:cNvSpPr>
            <p:nvPr/>
          </p:nvSpPr>
          <p:spPr bwMode="auto">
            <a:xfrm>
              <a:off x="5565" y="3278"/>
              <a:ext cx="15" cy="15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2" y="15"/>
                </a:cxn>
                <a:cxn ang="0">
                  <a:pos x="15" y="2"/>
                </a:cxn>
                <a:cxn ang="0">
                  <a:pos x="2" y="0"/>
                </a:cxn>
                <a:cxn ang="0">
                  <a:pos x="0" y="13"/>
                </a:cxn>
              </a:cxnLst>
              <a:rect l="0" t="0" r="r" b="b"/>
              <a:pathLst>
                <a:path w="15" h="15">
                  <a:moveTo>
                    <a:pt x="0" y="13"/>
                  </a:moveTo>
                  <a:lnTo>
                    <a:pt x="12" y="15"/>
                  </a:lnTo>
                  <a:lnTo>
                    <a:pt x="15" y="2"/>
                  </a:lnTo>
                  <a:lnTo>
                    <a:pt x="2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257"/>
            <p:cNvSpPr>
              <a:spLocks noChangeShapeType="1"/>
            </p:cNvSpPr>
            <p:nvPr/>
          </p:nvSpPr>
          <p:spPr bwMode="auto">
            <a:xfrm flipV="1">
              <a:off x="1236" y="2348"/>
              <a:ext cx="481" cy="89"/>
            </a:xfrm>
            <a:prstGeom prst="line">
              <a:avLst/>
            </a:prstGeom>
            <a:noFill/>
            <a:ln w="16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258"/>
            <p:cNvSpPr>
              <a:spLocks noChangeShapeType="1"/>
            </p:cNvSpPr>
            <p:nvPr/>
          </p:nvSpPr>
          <p:spPr bwMode="auto">
            <a:xfrm flipV="1">
              <a:off x="1717" y="2282"/>
              <a:ext cx="483" cy="66"/>
            </a:xfrm>
            <a:prstGeom prst="line">
              <a:avLst/>
            </a:prstGeom>
            <a:noFill/>
            <a:ln w="16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259"/>
            <p:cNvSpPr>
              <a:spLocks noChangeShapeType="1"/>
            </p:cNvSpPr>
            <p:nvPr/>
          </p:nvSpPr>
          <p:spPr bwMode="auto">
            <a:xfrm flipV="1">
              <a:off x="2200" y="2223"/>
              <a:ext cx="480" cy="59"/>
            </a:xfrm>
            <a:prstGeom prst="line">
              <a:avLst/>
            </a:prstGeom>
            <a:noFill/>
            <a:ln w="16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260"/>
            <p:cNvSpPr>
              <a:spLocks noChangeShapeType="1"/>
            </p:cNvSpPr>
            <p:nvPr/>
          </p:nvSpPr>
          <p:spPr bwMode="auto">
            <a:xfrm flipV="1">
              <a:off x="2680" y="2157"/>
              <a:ext cx="483" cy="66"/>
            </a:xfrm>
            <a:prstGeom prst="line">
              <a:avLst/>
            </a:prstGeom>
            <a:noFill/>
            <a:ln w="16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261"/>
            <p:cNvSpPr>
              <a:spLocks noChangeShapeType="1"/>
            </p:cNvSpPr>
            <p:nvPr/>
          </p:nvSpPr>
          <p:spPr bwMode="auto">
            <a:xfrm flipV="1">
              <a:off x="3163" y="2087"/>
              <a:ext cx="481" cy="70"/>
            </a:xfrm>
            <a:prstGeom prst="line">
              <a:avLst/>
            </a:prstGeom>
            <a:noFill/>
            <a:ln w="16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Line 262"/>
            <p:cNvSpPr>
              <a:spLocks noChangeShapeType="1"/>
            </p:cNvSpPr>
            <p:nvPr/>
          </p:nvSpPr>
          <p:spPr bwMode="auto">
            <a:xfrm flipV="1">
              <a:off x="3644" y="2013"/>
              <a:ext cx="483" cy="74"/>
            </a:xfrm>
            <a:prstGeom prst="line">
              <a:avLst/>
            </a:prstGeom>
            <a:noFill/>
            <a:ln w="16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Line 263"/>
            <p:cNvSpPr>
              <a:spLocks noChangeShapeType="1"/>
            </p:cNvSpPr>
            <p:nvPr/>
          </p:nvSpPr>
          <p:spPr bwMode="auto">
            <a:xfrm flipV="1">
              <a:off x="4127" y="1931"/>
              <a:ext cx="481" cy="82"/>
            </a:xfrm>
            <a:prstGeom prst="line">
              <a:avLst/>
            </a:prstGeom>
            <a:noFill/>
            <a:ln w="16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Line 264"/>
            <p:cNvSpPr>
              <a:spLocks noChangeShapeType="1"/>
            </p:cNvSpPr>
            <p:nvPr/>
          </p:nvSpPr>
          <p:spPr bwMode="auto">
            <a:xfrm flipV="1">
              <a:off x="4608" y="1852"/>
              <a:ext cx="483" cy="79"/>
            </a:xfrm>
            <a:prstGeom prst="line">
              <a:avLst/>
            </a:prstGeom>
            <a:noFill/>
            <a:ln w="16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Line 265"/>
            <p:cNvSpPr>
              <a:spLocks noChangeShapeType="1"/>
            </p:cNvSpPr>
            <p:nvPr/>
          </p:nvSpPr>
          <p:spPr bwMode="auto">
            <a:xfrm flipV="1">
              <a:off x="5091" y="1779"/>
              <a:ext cx="480" cy="73"/>
            </a:xfrm>
            <a:prstGeom prst="line">
              <a:avLst/>
            </a:prstGeom>
            <a:noFill/>
            <a:ln w="16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Oval 266"/>
            <p:cNvSpPr>
              <a:spLocks noChangeArrowheads="1"/>
            </p:cNvSpPr>
            <p:nvPr/>
          </p:nvSpPr>
          <p:spPr bwMode="auto">
            <a:xfrm>
              <a:off x="1209" y="2482"/>
              <a:ext cx="51" cy="40"/>
            </a:xfrm>
            <a:prstGeom prst="ellipse">
              <a:avLst/>
            </a:prstGeom>
            <a:solidFill>
              <a:srgbClr val="FF00FF"/>
            </a:solidFill>
            <a:ln w="8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Oval 267"/>
            <p:cNvSpPr>
              <a:spLocks noChangeArrowheads="1"/>
            </p:cNvSpPr>
            <p:nvPr/>
          </p:nvSpPr>
          <p:spPr bwMode="auto">
            <a:xfrm>
              <a:off x="1690" y="2482"/>
              <a:ext cx="51" cy="40"/>
            </a:xfrm>
            <a:prstGeom prst="ellipse">
              <a:avLst/>
            </a:prstGeom>
            <a:solidFill>
              <a:srgbClr val="FF00FF"/>
            </a:solidFill>
            <a:ln w="8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Oval 268"/>
            <p:cNvSpPr>
              <a:spLocks noChangeArrowheads="1"/>
            </p:cNvSpPr>
            <p:nvPr/>
          </p:nvSpPr>
          <p:spPr bwMode="auto">
            <a:xfrm>
              <a:off x="2173" y="2482"/>
              <a:ext cx="51" cy="40"/>
            </a:xfrm>
            <a:prstGeom prst="ellipse">
              <a:avLst/>
            </a:prstGeom>
            <a:solidFill>
              <a:srgbClr val="FF00FF"/>
            </a:solidFill>
            <a:ln w="8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Oval 269"/>
            <p:cNvSpPr>
              <a:spLocks noChangeArrowheads="1"/>
            </p:cNvSpPr>
            <p:nvPr/>
          </p:nvSpPr>
          <p:spPr bwMode="auto">
            <a:xfrm>
              <a:off x="2654" y="2482"/>
              <a:ext cx="51" cy="40"/>
            </a:xfrm>
            <a:prstGeom prst="ellipse">
              <a:avLst/>
            </a:prstGeom>
            <a:solidFill>
              <a:srgbClr val="FF00FF"/>
            </a:solidFill>
            <a:ln w="8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Oval 270"/>
            <p:cNvSpPr>
              <a:spLocks noChangeArrowheads="1"/>
            </p:cNvSpPr>
            <p:nvPr/>
          </p:nvSpPr>
          <p:spPr bwMode="auto">
            <a:xfrm>
              <a:off x="3137" y="2482"/>
              <a:ext cx="51" cy="40"/>
            </a:xfrm>
            <a:prstGeom prst="ellipse">
              <a:avLst/>
            </a:prstGeom>
            <a:solidFill>
              <a:srgbClr val="FF00FF"/>
            </a:solidFill>
            <a:ln w="8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271"/>
            <p:cNvSpPr>
              <a:spLocks noChangeArrowheads="1"/>
            </p:cNvSpPr>
            <p:nvPr/>
          </p:nvSpPr>
          <p:spPr bwMode="auto">
            <a:xfrm>
              <a:off x="3617" y="2482"/>
              <a:ext cx="52" cy="40"/>
            </a:xfrm>
            <a:prstGeom prst="ellipse">
              <a:avLst/>
            </a:prstGeom>
            <a:solidFill>
              <a:srgbClr val="FF00FF"/>
            </a:solidFill>
            <a:ln w="8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272"/>
            <p:cNvSpPr>
              <a:spLocks noChangeArrowheads="1"/>
            </p:cNvSpPr>
            <p:nvPr/>
          </p:nvSpPr>
          <p:spPr bwMode="auto">
            <a:xfrm>
              <a:off x="4100" y="2482"/>
              <a:ext cx="51" cy="40"/>
            </a:xfrm>
            <a:prstGeom prst="ellipse">
              <a:avLst/>
            </a:prstGeom>
            <a:solidFill>
              <a:srgbClr val="FF00FF"/>
            </a:solidFill>
            <a:ln w="8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273"/>
            <p:cNvSpPr>
              <a:spLocks noChangeArrowheads="1"/>
            </p:cNvSpPr>
            <p:nvPr/>
          </p:nvSpPr>
          <p:spPr bwMode="auto">
            <a:xfrm>
              <a:off x="4581" y="2482"/>
              <a:ext cx="51" cy="40"/>
            </a:xfrm>
            <a:prstGeom prst="ellipse">
              <a:avLst/>
            </a:prstGeom>
            <a:solidFill>
              <a:srgbClr val="FF00FF"/>
            </a:solidFill>
            <a:ln w="8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274"/>
            <p:cNvSpPr>
              <a:spLocks noChangeArrowheads="1"/>
            </p:cNvSpPr>
            <p:nvPr/>
          </p:nvSpPr>
          <p:spPr bwMode="auto">
            <a:xfrm>
              <a:off x="5064" y="2482"/>
              <a:ext cx="51" cy="40"/>
            </a:xfrm>
            <a:prstGeom prst="ellipse">
              <a:avLst/>
            </a:prstGeom>
            <a:solidFill>
              <a:srgbClr val="FF00FF"/>
            </a:solidFill>
            <a:ln w="8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275"/>
            <p:cNvSpPr>
              <a:spLocks noChangeArrowheads="1"/>
            </p:cNvSpPr>
            <p:nvPr/>
          </p:nvSpPr>
          <p:spPr bwMode="auto">
            <a:xfrm>
              <a:off x="5545" y="2482"/>
              <a:ext cx="51" cy="40"/>
            </a:xfrm>
            <a:prstGeom prst="ellipse">
              <a:avLst/>
            </a:prstGeom>
            <a:solidFill>
              <a:srgbClr val="FF00FF"/>
            </a:solidFill>
            <a:ln w="8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276"/>
            <p:cNvSpPr>
              <a:spLocks/>
            </p:cNvSpPr>
            <p:nvPr/>
          </p:nvSpPr>
          <p:spPr bwMode="auto">
            <a:xfrm>
              <a:off x="1215" y="2447"/>
              <a:ext cx="41" cy="32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41" y="32"/>
                </a:cxn>
                <a:cxn ang="0">
                  <a:pos x="0" y="32"/>
                </a:cxn>
                <a:cxn ang="0">
                  <a:pos x="21" y="0"/>
                </a:cxn>
              </a:cxnLst>
              <a:rect l="0" t="0" r="r" b="b"/>
              <a:pathLst>
                <a:path w="41" h="32">
                  <a:moveTo>
                    <a:pt x="21" y="0"/>
                  </a:moveTo>
                  <a:lnTo>
                    <a:pt x="41" y="32"/>
                  </a:lnTo>
                  <a:lnTo>
                    <a:pt x="0" y="3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339966"/>
            </a:solidFill>
            <a:ln w="8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277"/>
            <p:cNvSpPr>
              <a:spLocks/>
            </p:cNvSpPr>
            <p:nvPr/>
          </p:nvSpPr>
          <p:spPr bwMode="auto">
            <a:xfrm>
              <a:off x="1696" y="2382"/>
              <a:ext cx="41" cy="32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41" y="32"/>
                </a:cxn>
                <a:cxn ang="0">
                  <a:pos x="0" y="32"/>
                </a:cxn>
                <a:cxn ang="0">
                  <a:pos x="21" y="0"/>
                </a:cxn>
              </a:cxnLst>
              <a:rect l="0" t="0" r="r" b="b"/>
              <a:pathLst>
                <a:path w="41" h="32">
                  <a:moveTo>
                    <a:pt x="21" y="0"/>
                  </a:moveTo>
                  <a:lnTo>
                    <a:pt x="41" y="32"/>
                  </a:lnTo>
                  <a:lnTo>
                    <a:pt x="0" y="3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339966"/>
            </a:solidFill>
            <a:ln w="8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278"/>
            <p:cNvSpPr>
              <a:spLocks/>
            </p:cNvSpPr>
            <p:nvPr/>
          </p:nvSpPr>
          <p:spPr bwMode="auto">
            <a:xfrm>
              <a:off x="2179" y="2342"/>
              <a:ext cx="41" cy="32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41" y="32"/>
                </a:cxn>
                <a:cxn ang="0">
                  <a:pos x="0" y="32"/>
                </a:cxn>
                <a:cxn ang="0">
                  <a:pos x="21" y="0"/>
                </a:cxn>
              </a:cxnLst>
              <a:rect l="0" t="0" r="r" b="b"/>
              <a:pathLst>
                <a:path w="41" h="32">
                  <a:moveTo>
                    <a:pt x="21" y="0"/>
                  </a:moveTo>
                  <a:lnTo>
                    <a:pt x="41" y="32"/>
                  </a:lnTo>
                  <a:lnTo>
                    <a:pt x="0" y="3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339966"/>
            </a:solidFill>
            <a:ln w="8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279"/>
            <p:cNvSpPr>
              <a:spLocks/>
            </p:cNvSpPr>
            <p:nvPr/>
          </p:nvSpPr>
          <p:spPr bwMode="auto">
            <a:xfrm>
              <a:off x="2660" y="2308"/>
              <a:ext cx="41" cy="32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1" y="32"/>
                </a:cxn>
                <a:cxn ang="0">
                  <a:pos x="0" y="32"/>
                </a:cxn>
                <a:cxn ang="0">
                  <a:pos x="20" y="0"/>
                </a:cxn>
              </a:cxnLst>
              <a:rect l="0" t="0" r="r" b="b"/>
              <a:pathLst>
                <a:path w="41" h="32">
                  <a:moveTo>
                    <a:pt x="20" y="0"/>
                  </a:moveTo>
                  <a:lnTo>
                    <a:pt x="41" y="32"/>
                  </a:lnTo>
                  <a:lnTo>
                    <a:pt x="0" y="3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339966"/>
            </a:solidFill>
            <a:ln w="8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280"/>
            <p:cNvSpPr>
              <a:spLocks/>
            </p:cNvSpPr>
            <p:nvPr/>
          </p:nvSpPr>
          <p:spPr bwMode="auto">
            <a:xfrm>
              <a:off x="3143" y="2266"/>
              <a:ext cx="41" cy="32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1" y="32"/>
                </a:cxn>
                <a:cxn ang="0">
                  <a:pos x="0" y="32"/>
                </a:cxn>
                <a:cxn ang="0">
                  <a:pos x="20" y="0"/>
                </a:cxn>
              </a:cxnLst>
              <a:rect l="0" t="0" r="r" b="b"/>
              <a:pathLst>
                <a:path w="41" h="32">
                  <a:moveTo>
                    <a:pt x="20" y="0"/>
                  </a:moveTo>
                  <a:lnTo>
                    <a:pt x="41" y="32"/>
                  </a:lnTo>
                  <a:lnTo>
                    <a:pt x="0" y="3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339966"/>
            </a:solidFill>
            <a:ln w="8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81"/>
            <p:cNvSpPr>
              <a:spLocks/>
            </p:cNvSpPr>
            <p:nvPr/>
          </p:nvSpPr>
          <p:spPr bwMode="auto">
            <a:xfrm>
              <a:off x="3624" y="2223"/>
              <a:ext cx="40" cy="32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32"/>
                </a:cxn>
                <a:cxn ang="0">
                  <a:pos x="0" y="32"/>
                </a:cxn>
                <a:cxn ang="0">
                  <a:pos x="20" y="0"/>
                </a:cxn>
              </a:cxnLst>
              <a:rect l="0" t="0" r="r" b="b"/>
              <a:pathLst>
                <a:path w="40" h="32">
                  <a:moveTo>
                    <a:pt x="20" y="0"/>
                  </a:moveTo>
                  <a:lnTo>
                    <a:pt x="40" y="32"/>
                  </a:lnTo>
                  <a:lnTo>
                    <a:pt x="0" y="3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339966"/>
            </a:solidFill>
            <a:ln w="8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282"/>
            <p:cNvSpPr>
              <a:spLocks/>
            </p:cNvSpPr>
            <p:nvPr/>
          </p:nvSpPr>
          <p:spPr bwMode="auto">
            <a:xfrm>
              <a:off x="4106" y="2173"/>
              <a:ext cx="41" cy="32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41" y="32"/>
                </a:cxn>
                <a:cxn ang="0">
                  <a:pos x="0" y="32"/>
                </a:cxn>
                <a:cxn ang="0">
                  <a:pos x="21" y="0"/>
                </a:cxn>
              </a:cxnLst>
              <a:rect l="0" t="0" r="r" b="b"/>
              <a:pathLst>
                <a:path w="41" h="32">
                  <a:moveTo>
                    <a:pt x="21" y="0"/>
                  </a:moveTo>
                  <a:lnTo>
                    <a:pt x="41" y="32"/>
                  </a:lnTo>
                  <a:lnTo>
                    <a:pt x="0" y="3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339966"/>
            </a:solidFill>
            <a:ln w="8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283"/>
            <p:cNvSpPr>
              <a:spLocks/>
            </p:cNvSpPr>
            <p:nvPr/>
          </p:nvSpPr>
          <p:spPr bwMode="auto">
            <a:xfrm>
              <a:off x="4587" y="2116"/>
              <a:ext cx="41" cy="32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41" y="32"/>
                </a:cxn>
                <a:cxn ang="0">
                  <a:pos x="0" y="32"/>
                </a:cxn>
                <a:cxn ang="0">
                  <a:pos x="21" y="0"/>
                </a:cxn>
              </a:cxnLst>
              <a:rect l="0" t="0" r="r" b="b"/>
              <a:pathLst>
                <a:path w="41" h="32">
                  <a:moveTo>
                    <a:pt x="21" y="0"/>
                  </a:moveTo>
                  <a:lnTo>
                    <a:pt x="41" y="32"/>
                  </a:lnTo>
                  <a:lnTo>
                    <a:pt x="0" y="3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339966"/>
            </a:solidFill>
            <a:ln w="8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84"/>
            <p:cNvSpPr>
              <a:spLocks/>
            </p:cNvSpPr>
            <p:nvPr/>
          </p:nvSpPr>
          <p:spPr bwMode="auto">
            <a:xfrm>
              <a:off x="5070" y="2061"/>
              <a:ext cx="41" cy="33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41" y="33"/>
                </a:cxn>
                <a:cxn ang="0">
                  <a:pos x="0" y="33"/>
                </a:cxn>
                <a:cxn ang="0">
                  <a:pos x="21" y="0"/>
                </a:cxn>
              </a:cxnLst>
              <a:rect l="0" t="0" r="r" b="b"/>
              <a:pathLst>
                <a:path w="41" h="33">
                  <a:moveTo>
                    <a:pt x="21" y="0"/>
                  </a:moveTo>
                  <a:lnTo>
                    <a:pt x="41" y="33"/>
                  </a:lnTo>
                  <a:lnTo>
                    <a:pt x="0" y="3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339966"/>
            </a:solidFill>
            <a:ln w="8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285"/>
            <p:cNvSpPr>
              <a:spLocks/>
            </p:cNvSpPr>
            <p:nvPr/>
          </p:nvSpPr>
          <p:spPr bwMode="auto">
            <a:xfrm>
              <a:off x="5551" y="2015"/>
              <a:ext cx="41" cy="32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1" y="32"/>
                </a:cxn>
                <a:cxn ang="0">
                  <a:pos x="0" y="32"/>
                </a:cxn>
                <a:cxn ang="0">
                  <a:pos x="20" y="0"/>
                </a:cxn>
              </a:cxnLst>
              <a:rect l="0" t="0" r="r" b="b"/>
              <a:pathLst>
                <a:path w="41" h="32">
                  <a:moveTo>
                    <a:pt x="20" y="0"/>
                  </a:moveTo>
                  <a:lnTo>
                    <a:pt x="41" y="32"/>
                  </a:lnTo>
                  <a:lnTo>
                    <a:pt x="0" y="3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339966"/>
            </a:solidFill>
            <a:ln w="8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286"/>
            <p:cNvSpPr>
              <a:spLocks/>
            </p:cNvSpPr>
            <p:nvPr/>
          </p:nvSpPr>
          <p:spPr bwMode="auto">
            <a:xfrm>
              <a:off x="1215" y="2452"/>
              <a:ext cx="41" cy="32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41" y="16"/>
                </a:cxn>
                <a:cxn ang="0">
                  <a:pos x="21" y="32"/>
                </a:cxn>
                <a:cxn ang="0">
                  <a:pos x="0" y="16"/>
                </a:cxn>
                <a:cxn ang="0">
                  <a:pos x="21" y="0"/>
                </a:cxn>
              </a:cxnLst>
              <a:rect l="0" t="0" r="r" b="b"/>
              <a:pathLst>
                <a:path w="41" h="32">
                  <a:moveTo>
                    <a:pt x="21" y="0"/>
                  </a:moveTo>
                  <a:lnTo>
                    <a:pt x="41" y="16"/>
                  </a:lnTo>
                  <a:lnTo>
                    <a:pt x="21" y="32"/>
                  </a:lnTo>
                  <a:lnTo>
                    <a:pt x="0" y="16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3366FF"/>
            </a:solidFill>
            <a:ln w="8">
              <a:solidFill>
                <a:srgbClr val="336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87"/>
            <p:cNvSpPr>
              <a:spLocks/>
            </p:cNvSpPr>
            <p:nvPr/>
          </p:nvSpPr>
          <p:spPr bwMode="auto">
            <a:xfrm>
              <a:off x="1696" y="2392"/>
              <a:ext cx="41" cy="32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41" y="16"/>
                </a:cxn>
                <a:cxn ang="0">
                  <a:pos x="21" y="32"/>
                </a:cxn>
                <a:cxn ang="0">
                  <a:pos x="0" y="16"/>
                </a:cxn>
                <a:cxn ang="0">
                  <a:pos x="21" y="0"/>
                </a:cxn>
              </a:cxnLst>
              <a:rect l="0" t="0" r="r" b="b"/>
              <a:pathLst>
                <a:path w="41" h="32">
                  <a:moveTo>
                    <a:pt x="21" y="0"/>
                  </a:moveTo>
                  <a:lnTo>
                    <a:pt x="41" y="16"/>
                  </a:lnTo>
                  <a:lnTo>
                    <a:pt x="21" y="32"/>
                  </a:lnTo>
                  <a:lnTo>
                    <a:pt x="0" y="16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3366FF"/>
            </a:solidFill>
            <a:ln w="8">
              <a:solidFill>
                <a:srgbClr val="336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88"/>
            <p:cNvSpPr>
              <a:spLocks/>
            </p:cNvSpPr>
            <p:nvPr/>
          </p:nvSpPr>
          <p:spPr bwMode="auto">
            <a:xfrm>
              <a:off x="2179" y="2356"/>
              <a:ext cx="41" cy="33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41" y="17"/>
                </a:cxn>
                <a:cxn ang="0">
                  <a:pos x="21" y="33"/>
                </a:cxn>
                <a:cxn ang="0">
                  <a:pos x="0" y="17"/>
                </a:cxn>
                <a:cxn ang="0">
                  <a:pos x="21" y="0"/>
                </a:cxn>
              </a:cxnLst>
              <a:rect l="0" t="0" r="r" b="b"/>
              <a:pathLst>
                <a:path w="41" h="33">
                  <a:moveTo>
                    <a:pt x="21" y="0"/>
                  </a:moveTo>
                  <a:lnTo>
                    <a:pt x="41" y="17"/>
                  </a:lnTo>
                  <a:lnTo>
                    <a:pt x="21" y="33"/>
                  </a:lnTo>
                  <a:lnTo>
                    <a:pt x="0" y="17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3366FF"/>
            </a:solidFill>
            <a:ln w="8">
              <a:solidFill>
                <a:srgbClr val="336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89"/>
            <p:cNvSpPr>
              <a:spLocks/>
            </p:cNvSpPr>
            <p:nvPr/>
          </p:nvSpPr>
          <p:spPr bwMode="auto">
            <a:xfrm>
              <a:off x="2660" y="2326"/>
              <a:ext cx="41" cy="32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1" y="16"/>
                </a:cxn>
                <a:cxn ang="0">
                  <a:pos x="20" y="32"/>
                </a:cxn>
                <a:cxn ang="0">
                  <a:pos x="0" y="16"/>
                </a:cxn>
                <a:cxn ang="0">
                  <a:pos x="20" y="0"/>
                </a:cxn>
              </a:cxnLst>
              <a:rect l="0" t="0" r="r" b="b"/>
              <a:pathLst>
                <a:path w="41" h="32">
                  <a:moveTo>
                    <a:pt x="20" y="0"/>
                  </a:moveTo>
                  <a:lnTo>
                    <a:pt x="41" y="16"/>
                  </a:lnTo>
                  <a:lnTo>
                    <a:pt x="20" y="32"/>
                  </a:lnTo>
                  <a:lnTo>
                    <a:pt x="0" y="16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3366FF"/>
            </a:solidFill>
            <a:ln w="8">
              <a:solidFill>
                <a:srgbClr val="336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90"/>
            <p:cNvSpPr>
              <a:spLocks/>
            </p:cNvSpPr>
            <p:nvPr/>
          </p:nvSpPr>
          <p:spPr bwMode="auto">
            <a:xfrm>
              <a:off x="3143" y="2289"/>
              <a:ext cx="41" cy="32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1" y="16"/>
                </a:cxn>
                <a:cxn ang="0">
                  <a:pos x="20" y="32"/>
                </a:cxn>
                <a:cxn ang="0">
                  <a:pos x="0" y="16"/>
                </a:cxn>
                <a:cxn ang="0">
                  <a:pos x="20" y="0"/>
                </a:cxn>
              </a:cxnLst>
              <a:rect l="0" t="0" r="r" b="b"/>
              <a:pathLst>
                <a:path w="41" h="32">
                  <a:moveTo>
                    <a:pt x="20" y="0"/>
                  </a:moveTo>
                  <a:lnTo>
                    <a:pt x="41" y="16"/>
                  </a:lnTo>
                  <a:lnTo>
                    <a:pt x="20" y="32"/>
                  </a:lnTo>
                  <a:lnTo>
                    <a:pt x="0" y="16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3366FF"/>
            </a:solidFill>
            <a:ln w="8">
              <a:solidFill>
                <a:srgbClr val="336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91"/>
            <p:cNvSpPr>
              <a:spLocks/>
            </p:cNvSpPr>
            <p:nvPr/>
          </p:nvSpPr>
          <p:spPr bwMode="auto">
            <a:xfrm>
              <a:off x="3624" y="2248"/>
              <a:ext cx="40" cy="33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17"/>
                </a:cxn>
                <a:cxn ang="0">
                  <a:pos x="20" y="33"/>
                </a:cxn>
                <a:cxn ang="0">
                  <a:pos x="0" y="17"/>
                </a:cxn>
                <a:cxn ang="0">
                  <a:pos x="20" y="0"/>
                </a:cxn>
              </a:cxnLst>
              <a:rect l="0" t="0" r="r" b="b"/>
              <a:pathLst>
                <a:path w="40" h="33">
                  <a:moveTo>
                    <a:pt x="20" y="0"/>
                  </a:moveTo>
                  <a:lnTo>
                    <a:pt x="40" y="17"/>
                  </a:lnTo>
                  <a:lnTo>
                    <a:pt x="20" y="33"/>
                  </a:lnTo>
                  <a:lnTo>
                    <a:pt x="0" y="17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3366FF"/>
            </a:solidFill>
            <a:ln w="8">
              <a:solidFill>
                <a:srgbClr val="336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92"/>
            <p:cNvSpPr>
              <a:spLocks/>
            </p:cNvSpPr>
            <p:nvPr/>
          </p:nvSpPr>
          <p:spPr bwMode="auto">
            <a:xfrm>
              <a:off x="4106" y="2205"/>
              <a:ext cx="41" cy="32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41" y="16"/>
                </a:cxn>
                <a:cxn ang="0">
                  <a:pos x="21" y="32"/>
                </a:cxn>
                <a:cxn ang="0">
                  <a:pos x="0" y="16"/>
                </a:cxn>
                <a:cxn ang="0">
                  <a:pos x="21" y="0"/>
                </a:cxn>
              </a:cxnLst>
              <a:rect l="0" t="0" r="r" b="b"/>
              <a:pathLst>
                <a:path w="41" h="32">
                  <a:moveTo>
                    <a:pt x="21" y="0"/>
                  </a:moveTo>
                  <a:lnTo>
                    <a:pt x="41" y="16"/>
                  </a:lnTo>
                  <a:lnTo>
                    <a:pt x="21" y="32"/>
                  </a:lnTo>
                  <a:lnTo>
                    <a:pt x="0" y="16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3366FF"/>
            </a:solidFill>
            <a:ln w="8">
              <a:solidFill>
                <a:srgbClr val="336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293"/>
            <p:cNvSpPr>
              <a:spLocks/>
            </p:cNvSpPr>
            <p:nvPr/>
          </p:nvSpPr>
          <p:spPr bwMode="auto">
            <a:xfrm>
              <a:off x="4587" y="2152"/>
              <a:ext cx="41" cy="32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41" y="16"/>
                </a:cxn>
                <a:cxn ang="0">
                  <a:pos x="21" y="32"/>
                </a:cxn>
                <a:cxn ang="0">
                  <a:pos x="0" y="16"/>
                </a:cxn>
                <a:cxn ang="0">
                  <a:pos x="21" y="0"/>
                </a:cxn>
              </a:cxnLst>
              <a:rect l="0" t="0" r="r" b="b"/>
              <a:pathLst>
                <a:path w="41" h="32">
                  <a:moveTo>
                    <a:pt x="21" y="0"/>
                  </a:moveTo>
                  <a:lnTo>
                    <a:pt x="41" y="16"/>
                  </a:lnTo>
                  <a:lnTo>
                    <a:pt x="21" y="32"/>
                  </a:lnTo>
                  <a:lnTo>
                    <a:pt x="0" y="16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3366FF"/>
            </a:solidFill>
            <a:ln w="8">
              <a:solidFill>
                <a:srgbClr val="336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294"/>
            <p:cNvSpPr>
              <a:spLocks/>
            </p:cNvSpPr>
            <p:nvPr/>
          </p:nvSpPr>
          <p:spPr bwMode="auto">
            <a:xfrm>
              <a:off x="5070" y="2103"/>
              <a:ext cx="41" cy="33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41" y="16"/>
                </a:cxn>
                <a:cxn ang="0">
                  <a:pos x="21" y="33"/>
                </a:cxn>
                <a:cxn ang="0">
                  <a:pos x="0" y="16"/>
                </a:cxn>
                <a:cxn ang="0">
                  <a:pos x="21" y="0"/>
                </a:cxn>
              </a:cxnLst>
              <a:rect l="0" t="0" r="r" b="b"/>
              <a:pathLst>
                <a:path w="41" h="33">
                  <a:moveTo>
                    <a:pt x="21" y="0"/>
                  </a:moveTo>
                  <a:lnTo>
                    <a:pt x="41" y="16"/>
                  </a:lnTo>
                  <a:lnTo>
                    <a:pt x="21" y="33"/>
                  </a:lnTo>
                  <a:lnTo>
                    <a:pt x="0" y="16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3366FF"/>
            </a:solidFill>
            <a:ln w="8">
              <a:solidFill>
                <a:srgbClr val="336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95"/>
            <p:cNvSpPr>
              <a:spLocks/>
            </p:cNvSpPr>
            <p:nvPr/>
          </p:nvSpPr>
          <p:spPr bwMode="auto">
            <a:xfrm>
              <a:off x="5551" y="2063"/>
              <a:ext cx="41" cy="32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1" y="16"/>
                </a:cxn>
                <a:cxn ang="0">
                  <a:pos x="20" y="32"/>
                </a:cxn>
                <a:cxn ang="0">
                  <a:pos x="0" y="16"/>
                </a:cxn>
                <a:cxn ang="0">
                  <a:pos x="20" y="0"/>
                </a:cxn>
              </a:cxnLst>
              <a:rect l="0" t="0" r="r" b="b"/>
              <a:pathLst>
                <a:path w="41" h="32">
                  <a:moveTo>
                    <a:pt x="20" y="0"/>
                  </a:moveTo>
                  <a:lnTo>
                    <a:pt x="41" y="16"/>
                  </a:lnTo>
                  <a:lnTo>
                    <a:pt x="20" y="32"/>
                  </a:lnTo>
                  <a:lnTo>
                    <a:pt x="0" y="16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3366FF"/>
            </a:solidFill>
            <a:ln w="8">
              <a:solidFill>
                <a:srgbClr val="336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296"/>
            <p:cNvSpPr>
              <a:spLocks noChangeArrowheads="1"/>
            </p:cNvSpPr>
            <p:nvPr/>
          </p:nvSpPr>
          <p:spPr bwMode="auto">
            <a:xfrm>
              <a:off x="1215" y="2452"/>
              <a:ext cx="39" cy="30"/>
            </a:xfrm>
            <a:prstGeom prst="rect">
              <a:avLst/>
            </a:prstGeom>
            <a:solidFill>
              <a:srgbClr val="800080"/>
            </a:solidFill>
            <a:ln w="8">
              <a:solidFill>
                <a:srgbClr val="800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297"/>
            <p:cNvSpPr>
              <a:spLocks noChangeArrowheads="1"/>
            </p:cNvSpPr>
            <p:nvPr/>
          </p:nvSpPr>
          <p:spPr bwMode="auto">
            <a:xfrm>
              <a:off x="1696" y="2392"/>
              <a:ext cx="39" cy="31"/>
            </a:xfrm>
            <a:prstGeom prst="rect">
              <a:avLst/>
            </a:prstGeom>
            <a:solidFill>
              <a:srgbClr val="800080"/>
            </a:solidFill>
            <a:ln w="8">
              <a:solidFill>
                <a:srgbClr val="800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298"/>
            <p:cNvSpPr>
              <a:spLocks noChangeArrowheads="1"/>
            </p:cNvSpPr>
            <p:nvPr/>
          </p:nvSpPr>
          <p:spPr bwMode="auto">
            <a:xfrm>
              <a:off x="2179" y="2363"/>
              <a:ext cx="39" cy="30"/>
            </a:xfrm>
            <a:prstGeom prst="rect">
              <a:avLst/>
            </a:prstGeom>
            <a:solidFill>
              <a:srgbClr val="800080"/>
            </a:solidFill>
            <a:ln w="8">
              <a:solidFill>
                <a:srgbClr val="800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299"/>
            <p:cNvSpPr>
              <a:spLocks noChangeArrowheads="1"/>
            </p:cNvSpPr>
            <p:nvPr/>
          </p:nvSpPr>
          <p:spPr bwMode="auto">
            <a:xfrm>
              <a:off x="2660" y="2342"/>
              <a:ext cx="39" cy="31"/>
            </a:xfrm>
            <a:prstGeom prst="rect">
              <a:avLst/>
            </a:prstGeom>
            <a:solidFill>
              <a:srgbClr val="800080"/>
            </a:solidFill>
            <a:ln w="8">
              <a:solidFill>
                <a:srgbClr val="800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300"/>
            <p:cNvSpPr>
              <a:spLocks noChangeArrowheads="1"/>
            </p:cNvSpPr>
            <p:nvPr/>
          </p:nvSpPr>
          <p:spPr bwMode="auto">
            <a:xfrm>
              <a:off x="3143" y="2316"/>
              <a:ext cx="39" cy="31"/>
            </a:xfrm>
            <a:prstGeom prst="rect">
              <a:avLst/>
            </a:prstGeom>
            <a:solidFill>
              <a:srgbClr val="800080"/>
            </a:solidFill>
            <a:ln w="8">
              <a:solidFill>
                <a:srgbClr val="800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301"/>
            <p:cNvSpPr>
              <a:spLocks noChangeArrowheads="1"/>
            </p:cNvSpPr>
            <p:nvPr/>
          </p:nvSpPr>
          <p:spPr bwMode="auto">
            <a:xfrm>
              <a:off x="3624" y="2290"/>
              <a:ext cx="38" cy="31"/>
            </a:xfrm>
            <a:prstGeom prst="rect">
              <a:avLst/>
            </a:prstGeom>
            <a:solidFill>
              <a:srgbClr val="800080"/>
            </a:solidFill>
            <a:ln w="8">
              <a:solidFill>
                <a:srgbClr val="800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302"/>
            <p:cNvSpPr>
              <a:spLocks noChangeArrowheads="1"/>
            </p:cNvSpPr>
            <p:nvPr/>
          </p:nvSpPr>
          <p:spPr bwMode="auto">
            <a:xfrm>
              <a:off x="4106" y="2260"/>
              <a:ext cx="39" cy="30"/>
            </a:xfrm>
            <a:prstGeom prst="rect">
              <a:avLst/>
            </a:prstGeom>
            <a:solidFill>
              <a:srgbClr val="800080"/>
            </a:solidFill>
            <a:ln w="8">
              <a:solidFill>
                <a:srgbClr val="800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303"/>
            <p:cNvSpPr>
              <a:spLocks noChangeArrowheads="1"/>
            </p:cNvSpPr>
            <p:nvPr/>
          </p:nvSpPr>
          <p:spPr bwMode="auto">
            <a:xfrm>
              <a:off x="4587" y="2223"/>
              <a:ext cx="39" cy="30"/>
            </a:xfrm>
            <a:prstGeom prst="rect">
              <a:avLst/>
            </a:prstGeom>
            <a:solidFill>
              <a:srgbClr val="800080"/>
            </a:solidFill>
            <a:ln w="8">
              <a:solidFill>
                <a:srgbClr val="800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ctangle 304"/>
            <p:cNvSpPr>
              <a:spLocks noChangeArrowheads="1"/>
            </p:cNvSpPr>
            <p:nvPr/>
          </p:nvSpPr>
          <p:spPr bwMode="auto">
            <a:xfrm>
              <a:off x="5070" y="2190"/>
              <a:ext cx="39" cy="31"/>
            </a:xfrm>
            <a:prstGeom prst="rect">
              <a:avLst/>
            </a:prstGeom>
            <a:solidFill>
              <a:srgbClr val="800080"/>
            </a:solidFill>
            <a:ln w="8">
              <a:solidFill>
                <a:srgbClr val="800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Rectangle 305"/>
            <p:cNvSpPr>
              <a:spLocks noChangeArrowheads="1"/>
            </p:cNvSpPr>
            <p:nvPr/>
          </p:nvSpPr>
          <p:spPr bwMode="auto">
            <a:xfrm>
              <a:off x="5551" y="2163"/>
              <a:ext cx="39" cy="31"/>
            </a:xfrm>
            <a:prstGeom prst="rect">
              <a:avLst/>
            </a:prstGeom>
            <a:solidFill>
              <a:srgbClr val="800080"/>
            </a:solidFill>
            <a:ln w="8">
              <a:solidFill>
                <a:srgbClr val="800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306"/>
            <p:cNvSpPr>
              <a:spLocks/>
            </p:cNvSpPr>
            <p:nvPr/>
          </p:nvSpPr>
          <p:spPr bwMode="auto">
            <a:xfrm>
              <a:off x="1215" y="2500"/>
              <a:ext cx="41" cy="32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41" y="32"/>
                </a:cxn>
                <a:cxn ang="0">
                  <a:pos x="0" y="32"/>
                </a:cxn>
                <a:cxn ang="0">
                  <a:pos x="21" y="0"/>
                </a:cxn>
              </a:cxnLst>
              <a:rect l="0" t="0" r="r" b="b"/>
              <a:pathLst>
                <a:path w="41" h="32">
                  <a:moveTo>
                    <a:pt x="21" y="0"/>
                  </a:moveTo>
                  <a:lnTo>
                    <a:pt x="41" y="32"/>
                  </a:lnTo>
                  <a:lnTo>
                    <a:pt x="0" y="3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6600"/>
            </a:solidFill>
            <a:ln w="8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307"/>
            <p:cNvSpPr>
              <a:spLocks/>
            </p:cNvSpPr>
            <p:nvPr/>
          </p:nvSpPr>
          <p:spPr bwMode="auto">
            <a:xfrm>
              <a:off x="1696" y="2537"/>
              <a:ext cx="41" cy="32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41" y="32"/>
                </a:cxn>
                <a:cxn ang="0">
                  <a:pos x="0" y="32"/>
                </a:cxn>
                <a:cxn ang="0">
                  <a:pos x="21" y="0"/>
                </a:cxn>
              </a:cxnLst>
              <a:rect l="0" t="0" r="r" b="b"/>
              <a:pathLst>
                <a:path w="41" h="32">
                  <a:moveTo>
                    <a:pt x="21" y="0"/>
                  </a:moveTo>
                  <a:lnTo>
                    <a:pt x="41" y="32"/>
                  </a:lnTo>
                  <a:lnTo>
                    <a:pt x="0" y="3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6600"/>
            </a:solidFill>
            <a:ln w="8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308"/>
            <p:cNvSpPr>
              <a:spLocks/>
            </p:cNvSpPr>
            <p:nvPr/>
          </p:nvSpPr>
          <p:spPr bwMode="auto">
            <a:xfrm>
              <a:off x="2179" y="2640"/>
              <a:ext cx="41" cy="32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41" y="32"/>
                </a:cxn>
                <a:cxn ang="0">
                  <a:pos x="0" y="32"/>
                </a:cxn>
                <a:cxn ang="0">
                  <a:pos x="21" y="0"/>
                </a:cxn>
              </a:cxnLst>
              <a:rect l="0" t="0" r="r" b="b"/>
              <a:pathLst>
                <a:path w="41" h="32">
                  <a:moveTo>
                    <a:pt x="21" y="0"/>
                  </a:moveTo>
                  <a:lnTo>
                    <a:pt x="41" y="32"/>
                  </a:lnTo>
                  <a:lnTo>
                    <a:pt x="0" y="3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6600"/>
            </a:solidFill>
            <a:ln w="8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309"/>
            <p:cNvSpPr>
              <a:spLocks/>
            </p:cNvSpPr>
            <p:nvPr/>
          </p:nvSpPr>
          <p:spPr bwMode="auto">
            <a:xfrm>
              <a:off x="2660" y="2776"/>
              <a:ext cx="41" cy="32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1" y="32"/>
                </a:cxn>
                <a:cxn ang="0">
                  <a:pos x="0" y="32"/>
                </a:cxn>
                <a:cxn ang="0">
                  <a:pos x="20" y="0"/>
                </a:cxn>
              </a:cxnLst>
              <a:rect l="0" t="0" r="r" b="b"/>
              <a:pathLst>
                <a:path w="41" h="32">
                  <a:moveTo>
                    <a:pt x="20" y="0"/>
                  </a:moveTo>
                  <a:lnTo>
                    <a:pt x="41" y="32"/>
                  </a:lnTo>
                  <a:lnTo>
                    <a:pt x="0" y="3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6600"/>
            </a:solidFill>
            <a:ln w="8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310"/>
            <p:cNvSpPr>
              <a:spLocks/>
            </p:cNvSpPr>
            <p:nvPr/>
          </p:nvSpPr>
          <p:spPr bwMode="auto">
            <a:xfrm>
              <a:off x="3143" y="2890"/>
              <a:ext cx="41" cy="32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1" y="32"/>
                </a:cxn>
                <a:cxn ang="0">
                  <a:pos x="0" y="32"/>
                </a:cxn>
                <a:cxn ang="0">
                  <a:pos x="20" y="0"/>
                </a:cxn>
              </a:cxnLst>
              <a:rect l="0" t="0" r="r" b="b"/>
              <a:pathLst>
                <a:path w="41" h="32">
                  <a:moveTo>
                    <a:pt x="20" y="0"/>
                  </a:moveTo>
                  <a:lnTo>
                    <a:pt x="41" y="32"/>
                  </a:lnTo>
                  <a:lnTo>
                    <a:pt x="0" y="3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6600"/>
            </a:solidFill>
            <a:ln w="8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311"/>
            <p:cNvSpPr>
              <a:spLocks/>
            </p:cNvSpPr>
            <p:nvPr/>
          </p:nvSpPr>
          <p:spPr bwMode="auto">
            <a:xfrm>
              <a:off x="3624" y="2995"/>
              <a:ext cx="40" cy="32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32"/>
                </a:cxn>
                <a:cxn ang="0">
                  <a:pos x="0" y="32"/>
                </a:cxn>
                <a:cxn ang="0">
                  <a:pos x="20" y="0"/>
                </a:cxn>
              </a:cxnLst>
              <a:rect l="0" t="0" r="r" b="b"/>
              <a:pathLst>
                <a:path w="40" h="32">
                  <a:moveTo>
                    <a:pt x="20" y="0"/>
                  </a:moveTo>
                  <a:lnTo>
                    <a:pt x="40" y="32"/>
                  </a:lnTo>
                  <a:lnTo>
                    <a:pt x="0" y="3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6600"/>
            </a:solidFill>
            <a:ln w="8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312"/>
            <p:cNvSpPr>
              <a:spLocks/>
            </p:cNvSpPr>
            <p:nvPr/>
          </p:nvSpPr>
          <p:spPr bwMode="auto">
            <a:xfrm>
              <a:off x="4106" y="3075"/>
              <a:ext cx="41" cy="33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41" y="33"/>
                </a:cxn>
                <a:cxn ang="0">
                  <a:pos x="0" y="33"/>
                </a:cxn>
                <a:cxn ang="0">
                  <a:pos x="21" y="0"/>
                </a:cxn>
              </a:cxnLst>
              <a:rect l="0" t="0" r="r" b="b"/>
              <a:pathLst>
                <a:path w="41" h="33">
                  <a:moveTo>
                    <a:pt x="21" y="0"/>
                  </a:moveTo>
                  <a:lnTo>
                    <a:pt x="41" y="33"/>
                  </a:lnTo>
                  <a:lnTo>
                    <a:pt x="0" y="3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6600"/>
            </a:solidFill>
            <a:ln w="8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313"/>
            <p:cNvSpPr>
              <a:spLocks/>
            </p:cNvSpPr>
            <p:nvPr/>
          </p:nvSpPr>
          <p:spPr bwMode="auto">
            <a:xfrm>
              <a:off x="4587" y="3143"/>
              <a:ext cx="41" cy="32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41" y="32"/>
                </a:cxn>
                <a:cxn ang="0">
                  <a:pos x="0" y="32"/>
                </a:cxn>
                <a:cxn ang="0">
                  <a:pos x="21" y="0"/>
                </a:cxn>
              </a:cxnLst>
              <a:rect l="0" t="0" r="r" b="b"/>
              <a:pathLst>
                <a:path w="41" h="32">
                  <a:moveTo>
                    <a:pt x="21" y="0"/>
                  </a:moveTo>
                  <a:lnTo>
                    <a:pt x="41" y="32"/>
                  </a:lnTo>
                  <a:lnTo>
                    <a:pt x="0" y="3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6600"/>
            </a:solidFill>
            <a:ln w="8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314"/>
            <p:cNvSpPr>
              <a:spLocks/>
            </p:cNvSpPr>
            <p:nvPr/>
          </p:nvSpPr>
          <p:spPr bwMode="auto">
            <a:xfrm>
              <a:off x="5070" y="3208"/>
              <a:ext cx="41" cy="32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41" y="32"/>
                </a:cxn>
                <a:cxn ang="0">
                  <a:pos x="0" y="32"/>
                </a:cxn>
                <a:cxn ang="0">
                  <a:pos x="21" y="0"/>
                </a:cxn>
              </a:cxnLst>
              <a:rect l="0" t="0" r="r" b="b"/>
              <a:pathLst>
                <a:path w="41" h="32">
                  <a:moveTo>
                    <a:pt x="21" y="0"/>
                  </a:moveTo>
                  <a:lnTo>
                    <a:pt x="41" y="32"/>
                  </a:lnTo>
                  <a:lnTo>
                    <a:pt x="0" y="3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6600"/>
            </a:solidFill>
            <a:ln w="8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315"/>
            <p:cNvSpPr>
              <a:spLocks/>
            </p:cNvSpPr>
            <p:nvPr/>
          </p:nvSpPr>
          <p:spPr bwMode="auto">
            <a:xfrm>
              <a:off x="5551" y="3270"/>
              <a:ext cx="41" cy="33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1" y="33"/>
                </a:cxn>
                <a:cxn ang="0">
                  <a:pos x="0" y="33"/>
                </a:cxn>
                <a:cxn ang="0">
                  <a:pos x="20" y="0"/>
                </a:cxn>
              </a:cxnLst>
              <a:rect l="0" t="0" r="r" b="b"/>
              <a:pathLst>
                <a:path w="41" h="33">
                  <a:moveTo>
                    <a:pt x="20" y="0"/>
                  </a:moveTo>
                  <a:lnTo>
                    <a:pt x="41" y="33"/>
                  </a:lnTo>
                  <a:lnTo>
                    <a:pt x="0" y="3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6600"/>
            </a:solidFill>
            <a:ln w="8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Rectangle 316"/>
            <p:cNvSpPr>
              <a:spLocks noChangeArrowheads="1"/>
            </p:cNvSpPr>
            <p:nvPr/>
          </p:nvSpPr>
          <p:spPr bwMode="auto">
            <a:xfrm>
              <a:off x="1215" y="2421"/>
              <a:ext cx="39" cy="31"/>
            </a:xfrm>
            <a:prstGeom prst="rect">
              <a:avLst/>
            </a:prstGeom>
            <a:solidFill>
              <a:srgbClr val="FF0000"/>
            </a:solidFill>
            <a:ln w="8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317"/>
            <p:cNvSpPr>
              <a:spLocks noChangeArrowheads="1"/>
            </p:cNvSpPr>
            <p:nvPr/>
          </p:nvSpPr>
          <p:spPr bwMode="auto">
            <a:xfrm>
              <a:off x="1696" y="2332"/>
              <a:ext cx="39" cy="31"/>
            </a:xfrm>
            <a:prstGeom prst="rect">
              <a:avLst/>
            </a:prstGeom>
            <a:solidFill>
              <a:srgbClr val="FF0000"/>
            </a:solidFill>
            <a:ln w="8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Rectangle 318"/>
            <p:cNvSpPr>
              <a:spLocks noChangeArrowheads="1"/>
            </p:cNvSpPr>
            <p:nvPr/>
          </p:nvSpPr>
          <p:spPr bwMode="auto">
            <a:xfrm>
              <a:off x="2179" y="2266"/>
              <a:ext cx="39" cy="31"/>
            </a:xfrm>
            <a:prstGeom prst="rect">
              <a:avLst/>
            </a:prstGeom>
            <a:solidFill>
              <a:srgbClr val="FF0000"/>
            </a:solidFill>
            <a:ln w="8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Rectangle 319"/>
            <p:cNvSpPr>
              <a:spLocks noChangeArrowheads="1"/>
            </p:cNvSpPr>
            <p:nvPr/>
          </p:nvSpPr>
          <p:spPr bwMode="auto">
            <a:xfrm>
              <a:off x="2660" y="2207"/>
              <a:ext cx="39" cy="30"/>
            </a:xfrm>
            <a:prstGeom prst="rect">
              <a:avLst/>
            </a:prstGeom>
            <a:solidFill>
              <a:srgbClr val="FF0000"/>
            </a:solidFill>
            <a:ln w="8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Rectangle 320"/>
            <p:cNvSpPr>
              <a:spLocks noChangeArrowheads="1"/>
            </p:cNvSpPr>
            <p:nvPr/>
          </p:nvSpPr>
          <p:spPr bwMode="auto">
            <a:xfrm>
              <a:off x="3143" y="2140"/>
              <a:ext cx="39" cy="31"/>
            </a:xfrm>
            <a:prstGeom prst="rect">
              <a:avLst/>
            </a:prstGeom>
            <a:solidFill>
              <a:srgbClr val="FF0000"/>
            </a:solidFill>
            <a:ln w="8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Rectangle 321"/>
            <p:cNvSpPr>
              <a:spLocks noChangeArrowheads="1"/>
            </p:cNvSpPr>
            <p:nvPr/>
          </p:nvSpPr>
          <p:spPr bwMode="auto">
            <a:xfrm>
              <a:off x="3624" y="2071"/>
              <a:ext cx="38" cy="31"/>
            </a:xfrm>
            <a:prstGeom prst="rect">
              <a:avLst/>
            </a:prstGeom>
            <a:solidFill>
              <a:srgbClr val="FF0000"/>
            </a:solidFill>
            <a:ln w="8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Rectangle 322"/>
            <p:cNvSpPr>
              <a:spLocks noChangeArrowheads="1"/>
            </p:cNvSpPr>
            <p:nvPr/>
          </p:nvSpPr>
          <p:spPr bwMode="auto">
            <a:xfrm>
              <a:off x="4106" y="1997"/>
              <a:ext cx="39" cy="31"/>
            </a:xfrm>
            <a:prstGeom prst="rect">
              <a:avLst/>
            </a:prstGeom>
            <a:solidFill>
              <a:srgbClr val="FF0000"/>
            </a:solidFill>
            <a:ln w="8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Rectangle 323"/>
            <p:cNvSpPr>
              <a:spLocks noChangeArrowheads="1"/>
            </p:cNvSpPr>
            <p:nvPr/>
          </p:nvSpPr>
          <p:spPr bwMode="auto">
            <a:xfrm>
              <a:off x="4587" y="1915"/>
              <a:ext cx="39" cy="30"/>
            </a:xfrm>
            <a:prstGeom prst="rect">
              <a:avLst/>
            </a:prstGeom>
            <a:solidFill>
              <a:srgbClr val="FF0000"/>
            </a:solidFill>
            <a:ln w="8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Rectangle 324"/>
            <p:cNvSpPr>
              <a:spLocks noChangeArrowheads="1"/>
            </p:cNvSpPr>
            <p:nvPr/>
          </p:nvSpPr>
          <p:spPr bwMode="auto">
            <a:xfrm>
              <a:off x="5070" y="1836"/>
              <a:ext cx="39" cy="30"/>
            </a:xfrm>
            <a:prstGeom prst="rect">
              <a:avLst/>
            </a:prstGeom>
            <a:solidFill>
              <a:srgbClr val="FF0000"/>
            </a:solidFill>
            <a:ln w="8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Rectangle 325"/>
            <p:cNvSpPr>
              <a:spLocks noChangeArrowheads="1"/>
            </p:cNvSpPr>
            <p:nvPr/>
          </p:nvSpPr>
          <p:spPr bwMode="auto">
            <a:xfrm>
              <a:off x="5551" y="1763"/>
              <a:ext cx="39" cy="31"/>
            </a:xfrm>
            <a:prstGeom prst="rect">
              <a:avLst/>
            </a:prstGeom>
            <a:solidFill>
              <a:srgbClr val="FF0000"/>
            </a:solidFill>
            <a:ln w="8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Rectangle 326"/>
            <p:cNvSpPr>
              <a:spLocks noChangeArrowheads="1"/>
            </p:cNvSpPr>
            <p:nvPr/>
          </p:nvSpPr>
          <p:spPr bwMode="auto">
            <a:xfrm>
              <a:off x="563" y="1142"/>
              <a:ext cx="598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1" i="0" u="none" strike="noStrike" cap="none" normalizeH="0" baseline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pitchFamily="34" charset="0"/>
                  <a:cs typeface="Arial" pitchFamily="34" charset="0"/>
                </a:rPr>
                <a:t>NEEP 2004-5 Regional</a:t>
              </a:r>
              <a:r>
                <a:rPr kumimoji="0" lang="en-US" sz="1700" b="1" i="0" u="none" strike="noStrike" cap="none" normalizeH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pitchFamily="34" charset="0"/>
                  <a:cs typeface="Arial" pitchFamily="34" charset="0"/>
                </a:rPr>
                <a:t> Energy Efficiency Potential Study: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1" i="0" u="none" strike="noStrike" cap="none" normalizeH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pitchFamily="34" charset="0"/>
                  <a:cs typeface="Arial" pitchFamily="34" charset="0"/>
                </a:rPr>
                <a:t>EE Potential vs. </a:t>
              </a:r>
              <a:r>
                <a:rPr lang="en-US" sz="1700" b="1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2004 CELT Forecast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" name="Rectangle 327"/>
            <p:cNvSpPr>
              <a:spLocks noChangeArrowheads="1"/>
            </p:cNvSpPr>
            <p:nvPr/>
          </p:nvSpPr>
          <p:spPr bwMode="auto">
            <a:xfrm>
              <a:off x="1287" y="1302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0" name="Rectangle 328"/>
            <p:cNvSpPr>
              <a:spLocks noChangeArrowheads="1"/>
            </p:cNvSpPr>
            <p:nvPr/>
          </p:nvSpPr>
          <p:spPr bwMode="auto">
            <a:xfrm>
              <a:off x="749" y="3804"/>
              <a:ext cx="462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100,000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1" name="Rectangle 329"/>
            <p:cNvSpPr>
              <a:spLocks noChangeArrowheads="1"/>
            </p:cNvSpPr>
            <p:nvPr/>
          </p:nvSpPr>
          <p:spPr bwMode="auto">
            <a:xfrm>
              <a:off x="749" y="3585"/>
              <a:ext cx="462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105,000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" name="Rectangle 330"/>
            <p:cNvSpPr>
              <a:spLocks noChangeArrowheads="1"/>
            </p:cNvSpPr>
            <p:nvPr/>
          </p:nvSpPr>
          <p:spPr bwMode="auto">
            <a:xfrm>
              <a:off x="749" y="3366"/>
              <a:ext cx="462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110,000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" name="Rectangle 331"/>
            <p:cNvSpPr>
              <a:spLocks noChangeArrowheads="1"/>
            </p:cNvSpPr>
            <p:nvPr/>
          </p:nvSpPr>
          <p:spPr bwMode="auto">
            <a:xfrm>
              <a:off x="749" y="3146"/>
              <a:ext cx="462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115,000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" name="Rectangle 332"/>
            <p:cNvSpPr>
              <a:spLocks noChangeArrowheads="1"/>
            </p:cNvSpPr>
            <p:nvPr/>
          </p:nvSpPr>
          <p:spPr bwMode="auto">
            <a:xfrm>
              <a:off x="749" y="2927"/>
              <a:ext cx="462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120,000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5" name="Rectangle 333"/>
            <p:cNvSpPr>
              <a:spLocks noChangeArrowheads="1"/>
            </p:cNvSpPr>
            <p:nvPr/>
          </p:nvSpPr>
          <p:spPr bwMode="auto">
            <a:xfrm>
              <a:off x="749" y="2708"/>
              <a:ext cx="462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125,000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" name="Rectangle 334"/>
            <p:cNvSpPr>
              <a:spLocks noChangeArrowheads="1"/>
            </p:cNvSpPr>
            <p:nvPr/>
          </p:nvSpPr>
          <p:spPr bwMode="auto">
            <a:xfrm>
              <a:off x="749" y="2489"/>
              <a:ext cx="462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130,000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7" name="Rectangle 335"/>
            <p:cNvSpPr>
              <a:spLocks noChangeArrowheads="1"/>
            </p:cNvSpPr>
            <p:nvPr/>
          </p:nvSpPr>
          <p:spPr bwMode="auto">
            <a:xfrm>
              <a:off x="749" y="2269"/>
              <a:ext cx="462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135,000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8" name="Rectangle 336"/>
            <p:cNvSpPr>
              <a:spLocks noChangeArrowheads="1"/>
            </p:cNvSpPr>
            <p:nvPr/>
          </p:nvSpPr>
          <p:spPr bwMode="auto">
            <a:xfrm>
              <a:off x="749" y="2050"/>
              <a:ext cx="462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140,000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" name="Rectangle 337"/>
            <p:cNvSpPr>
              <a:spLocks noChangeArrowheads="1"/>
            </p:cNvSpPr>
            <p:nvPr/>
          </p:nvSpPr>
          <p:spPr bwMode="auto">
            <a:xfrm>
              <a:off x="749" y="1831"/>
              <a:ext cx="462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145,000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0" name="Rectangle 338"/>
            <p:cNvSpPr>
              <a:spLocks noChangeArrowheads="1"/>
            </p:cNvSpPr>
            <p:nvPr/>
          </p:nvSpPr>
          <p:spPr bwMode="auto">
            <a:xfrm>
              <a:off x="749" y="1612"/>
              <a:ext cx="462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150,000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1" name="Rectangle 339"/>
            <p:cNvSpPr>
              <a:spLocks noChangeArrowheads="1"/>
            </p:cNvSpPr>
            <p:nvPr/>
          </p:nvSpPr>
          <p:spPr bwMode="auto">
            <a:xfrm>
              <a:off x="1121" y="3927"/>
              <a:ext cx="305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2004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2" name="Rectangle 340"/>
            <p:cNvSpPr>
              <a:spLocks noChangeArrowheads="1"/>
            </p:cNvSpPr>
            <p:nvPr/>
          </p:nvSpPr>
          <p:spPr bwMode="auto">
            <a:xfrm>
              <a:off x="1602" y="3927"/>
              <a:ext cx="305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2005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" name="Rectangle 341"/>
            <p:cNvSpPr>
              <a:spLocks noChangeArrowheads="1"/>
            </p:cNvSpPr>
            <p:nvPr/>
          </p:nvSpPr>
          <p:spPr bwMode="auto">
            <a:xfrm>
              <a:off x="2085" y="3927"/>
              <a:ext cx="305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2006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" name="Rectangle 342"/>
            <p:cNvSpPr>
              <a:spLocks noChangeArrowheads="1"/>
            </p:cNvSpPr>
            <p:nvPr/>
          </p:nvSpPr>
          <p:spPr bwMode="auto">
            <a:xfrm>
              <a:off x="2566" y="3927"/>
              <a:ext cx="305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2007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5" name="Rectangle 343"/>
            <p:cNvSpPr>
              <a:spLocks noChangeArrowheads="1"/>
            </p:cNvSpPr>
            <p:nvPr/>
          </p:nvSpPr>
          <p:spPr bwMode="auto">
            <a:xfrm>
              <a:off x="3049" y="3927"/>
              <a:ext cx="305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2008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6" name="Rectangle 344"/>
            <p:cNvSpPr>
              <a:spLocks noChangeArrowheads="1"/>
            </p:cNvSpPr>
            <p:nvPr/>
          </p:nvSpPr>
          <p:spPr bwMode="auto">
            <a:xfrm>
              <a:off x="3529" y="3927"/>
              <a:ext cx="305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2009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7" name="Rectangle 345"/>
            <p:cNvSpPr>
              <a:spLocks noChangeArrowheads="1"/>
            </p:cNvSpPr>
            <p:nvPr/>
          </p:nvSpPr>
          <p:spPr bwMode="auto">
            <a:xfrm>
              <a:off x="4012" y="3927"/>
              <a:ext cx="305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2010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8" name="Rectangle 346"/>
            <p:cNvSpPr>
              <a:spLocks noChangeArrowheads="1"/>
            </p:cNvSpPr>
            <p:nvPr/>
          </p:nvSpPr>
          <p:spPr bwMode="auto">
            <a:xfrm>
              <a:off x="4493" y="3927"/>
              <a:ext cx="305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2011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9" name="Rectangle 347"/>
            <p:cNvSpPr>
              <a:spLocks noChangeArrowheads="1"/>
            </p:cNvSpPr>
            <p:nvPr/>
          </p:nvSpPr>
          <p:spPr bwMode="auto">
            <a:xfrm>
              <a:off x="4976" y="3927"/>
              <a:ext cx="305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2012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0" name="Rectangle 348"/>
            <p:cNvSpPr>
              <a:spLocks noChangeArrowheads="1"/>
            </p:cNvSpPr>
            <p:nvPr/>
          </p:nvSpPr>
          <p:spPr bwMode="auto">
            <a:xfrm>
              <a:off x="5457" y="3927"/>
              <a:ext cx="305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2013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1" name="Rectangle 349"/>
            <p:cNvSpPr>
              <a:spLocks noChangeArrowheads="1"/>
            </p:cNvSpPr>
            <p:nvPr/>
          </p:nvSpPr>
          <p:spPr bwMode="auto">
            <a:xfrm rot="16200000">
              <a:off x="489" y="2629"/>
              <a:ext cx="317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GWh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2" name="Rectangle 350"/>
            <p:cNvSpPr>
              <a:spLocks noChangeArrowheads="1"/>
            </p:cNvSpPr>
            <p:nvPr/>
          </p:nvSpPr>
          <p:spPr bwMode="auto">
            <a:xfrm>
              <a:off x="1074" y="3377"/>
              <a:ext cx="173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Rectangle 351"/>
            <p:cNvSpPr>
              <a:spLocks noChangeArrowheads="1"/>
            </p:cNvSpPr>
            <p:nvPr/>
          </p:nvSpPr>
          <p:spPr bwMode="auto">
            <a:xfrm>
              <a:off x="1927" y="3399"/>
              <a:ext cx="45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" name="Rectangle 352"/>
            <p:cNvSpPr>
              <a:spLocks noChangeArrowheads="1"/>
            </p:cNvSpPr>
            <p:nvPr/>
          </p:nvSpPr>
          <p:spPr bwMode="auto">
            <a:xfrm>
              <a:off x="1952" y="3386"/>
              <a:ext cx="53" cy="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5" name="Rectangle 353"/>
            <p:cNvSpPr>
              <a:spLocks noChangeArrowheads="1"/>
            </p:cNvSpPr>
            <p:nvPr/>
          </p:nvSpPr>
          <p:spPr bwMode="auto">
            <a:xfrm>
              <a:off x="1320" y="1710"/>
              <a:ext cx="2739" cy="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Rectangle 354"/>
            <p:cNvSpPr>
              <a:spLocks noChangeArrowheads="1"/>
            </p:cNvSpPr>
            <p:nvPr/>
          </p:nvSpPr>
          <p:spPr bwMode="auto">
            <a:xfrm>
              <a:off x="1929" y="1720"/>
              <a:ext cx="1729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ISO </a:t>
              </a:r>
              <a:r>
                <a:rPr kumimoji="0" lang="en-U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GWh</a:t>
              </a: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Forecast (w/out DSM)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7" name="Rectangle 355"/>
            <p:cNvSpPr>
              <a:spLocks noChangeArrowheads="1"/>
            </p:cNvSpPr>
            <p:nvPr/>
          </p:nvSpPr>
          <p:spPr bwMode="auto">
            <a:xfrm>
              <a:off x="1970" y="1824"/>
              <a:ext cx="1684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1.2% Avg. Annual Increase at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8" name="Rectangle 356"/>
            <p:cNvSpPr>
              <a:spLocks noChangeArrowheads="1"/>
            </p:cNvSpPr>
            <p:nvPr/>
          </p:nvSpPr>
          <p:spPr bwMode="auto">
            <a:xfrm>
              <a:off x="1469" y="1929"/>
              <a:ext cx="2424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Marginal Avoided Energy Supply Cost of 9.4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9" name="Rectangle 357"/>
            <p:cNvSpPr>
              <a:spLocks noChangeArrowheads="1"/>
            </p:cNvSpPr>
            <p:nvPr/>
          </p:nvSpPr>
          <p:spPr bwMode="auto">
            <a:xfrm>
              <a:off x="3617" y="1929"/>
              <a:ext cx="117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¢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0" name="Rectangle 358"/>
            <p:cNvSpPr>
              <a:spLocks noChangeArrowheads="1"/>
            </p:cNvSpPr>
            <p:nvPr/>
          </p:nvSpPr>
          <p:spPr bwMode="auto">
            <a:xfrm>
              <a:off x="3675" y="1932"/>
              <a:ext cx="295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/kWh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1" name="Rectangle 359"/>
            <p:cNvSpPr>
              <a:spLocks noChangeArrowheads="1"/>
            </p:cNvSpPr>
            <p:nvPr/>
          </p:nvSpPr>
          <p:spPr bwMode="auto">
            <a:xfrm>
              <a:off x="3045" y="2671"/>
              <a:ext cx="203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Rectangle 360"/>
            <p:cNvSpPr>
              <a:spLocks noChangeArrowheads="1"/>
            </p:cNvSpPr>
            <p:nvPr/>
          </p:nvSpPr>
          <p:spPr bwMode="auto">
            <a:xfrm>
              <a:off x="3229" y="2680"/>
              <a:ext cx="1895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Actual Energy Requirement (2003)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" name="Rectangle 361"/>
            <p:cNvSpPr>
              <a:spLocks noChangeArrowheads="1"/>
            </p:cNvSpPr>
            <p:nvPr/>
          </p:nvSpPr>
          <p:spPr bwMode="auto">
            <a:xfrm>
              <a:off x="5635" y="1554"/>
              <a:ext cx="669" cy="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Rectangle 362"/>
            <p:cNvSpPr>
              <a:spLocks noChangeArrowheads="1"/>
            </p:cNvSpPr>
            <p:nvPr/>
          </p:nvSpPr>
          <p:spPr bwMode="auto">
            <a:xfrm>
              <a:off x="5710" y="1607"/>
              <a:ext cx="647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smtClean="0">
                  <a:ln>
                    <a:noFill/>
                  </a:ln>
                  <a:solidFill>
                    <a:srgbClr val="339966"/>
                  </a:solidFill>
                  <a:effectLst/>
                  <a:latin typeface="Arial" pitchFamily="34" charset="0"/>
                  <a:cs typeface="Arial" pitchFamily="34" charset="0"/>
                </a:rPr>
                <a:t>Existing EE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5" name="Rectangle 363"/>
            <p:cNvSpPr>
              <a:spLocks noChangeArrowheads="1"/>
            </p:cNvSpPr>
            <p:nvPr/>
          </p:nvSpPr>
          <p:spPr bwMode="auto">
            <a:xfrm>
              <a:off x="5694" y="1704"/>
              <a:ext cx="677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smtClean="0">
                  <a:ln>
                    <a:noFill/>
                  </a:ln>
                  <a:solidFill>
                    <a:srgbClr val="339966"/>
                  </a:solidFill>
                  <a:effectLst/>
                  <a:latin typeface="Arial" pitchFamily="34" charset="0"/>
                  <a:cs typeface="Arial" pitchFamily="34" charset="0"/>
                </a:rPr>
                <a:t>Programs at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6" name="Rectangle 364"/>
            <p:cNvSpPr>
              <a:spLocks noChangeArrowheads="1"/>
            </p:cNvSpPr>
            <p:nvPr/>
          </p:nvSpPr>
          <p:spPr bwMode="auto">
            <a:xfrm>
              <a:off x="5764" y="1800"/>
              <a:ext cx="495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smtClean="0">
                  <a:ln>
                    <a:noFill/>
                  </a:ln>
                  <a:solidFill>
                    <a:srgbClr val="339966"/>
                  </a:solidFill>
                  <a:effectLst/>
                  <a:latin typeface="Arial" pitchFamily="34" charset="0"/>
                  <a:cs typeface="Arial" pitchFamily="34" charset="0"/>
                </a:rPr>
                <a:t>3.1¢/kWh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7" name="Rectangle 365"/>
            <p:cNvSpPr>
              <a:spLocks noChangeArrowheads="1"/>
            </p:cNvSpPr>
            <p:nvPr/>
          </p:nvSpPr>
          <p:spPr bwMode="auto">
            <a:xfrm>
              <a:off x="5710" y="1942"/>
              <a:ext cx="528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Rectangle 366"/>
            <p:cNvSpPr>
              <a:spLocks noChangeArrowheads="1"/>
            </p:cNvSpPr>
            <p:nvPr/>
          </p:nvSpPr>
          <p:spPr bwMode="auto">
            <a:xfrm>
              <a:off x="5788" y="1953"/>
              <a:ext cx="49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smtClean="0">
                  <a:ln>
                    <a:noFill/>
                  </a:ln>
                  <a:solidFill>
                    <a:srgbClr val="3366FF"/>
                  </a:solidFill>
                  <a:effectLst/>
                  <a:latin typeface="Arial" pitchFamily="34" charset="0"/>
                  <a:cs typeface="Arial" pitchFamily="34" charset="0"/>
                </a:rPr>
                <a:t>Building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9" name="Rectangle 367"/>
            <p:cNvSpPr>
              <a:spLocks noChangeArrowheads="1"/>
            </p:cNvSpPr>
            <p:nvPr/>
          </p:nvSpPr>
          <p:spPr bwMode="auto">
            <a:xfrm>
              <a:off x="5776" y="2050"/>
              <a:ext cx="51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smtClean="0">
                  <a:ln>
                    <a:noFill/>
                  </a:ln>
                  <a:solidFill>
                    <a:srgbClr val="3366FF"/>
                  </a:solidFill>
                  <a:effectLst/>
                  <a:latin typeface="Arial" pitchFamily="34" charset="0"/>
                  <a:cs typeface="Arial" pitchFamily="34" charset="0"/>
                </a:rPr>
                <a:t>Codes at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0" name="Rectangle 368"/>
            <p:cNvSpPr>
              <a:spLocks noChangeArrowheads="1"/>
            </p:cNvSpPr>
            <p:nvPr/>
          </p:nvSpPr>
          <p:spPr bwMode="auto">
            <a:xfrm>
              <a:off x="5768" y="2147"/>
              <a:ext cx="524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smtClean="0">
                  <a:ln>
                    <a:noFill/>
                  </a:ln>
                  <a:solidFill>
                    <a:srgbClr val="3366FF"/>
                  </a:solidFill>
                  <a:effectLst/>
                  <a:latin typeface="Arial" pitchFamily="34" charset="0"/>
                  <a:cs typeface="Arial" pitchFamily="34" charset="0"/>
                </a:rPr>
                <a:t>2.9¢/kWh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1" name="Rectangle 369"/>
            <p:cNvSpPr>
              <a:spLocks noChangeArrowheads="1"/>
            </p:cNvSpPr>
            <p:nvPr/>
          </p:nvSpPr>
          <p:spPr bwMode="auto">
            <a:xfrm>
              <a:off x="5600" y="2248"/>
              <a:ext cx="708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Rectangle 370"/>
            <p:cNvSpPr>
              <a:spLocks noChangeArrowheads="1"/>
            </p:cNvSpPr>
            <p:nvPr/>
          </p:nvSpPr>
          <p:spPr bwMode="auto">
            <a:xfrm>
              <a:off x="5655" y="2290"/>
              <a:ext cx="73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smtClean="0">
                  <a:ln>
                    <a:noFill/>
                  </a:ln>
                  <a:solidFill>
                    <a:srgbClr val="800080"/>
                  </a:solidFill>
                  <a:effectLst/>
                  <a:latin typeface="Arial" pitchFamily="34" charset="0"/>
                  <a:cs typeface="Arial" pitchFamily="34" charset="0"/>
                </a:rPr>
                <a:t> Standards at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3" name="Rectangle 371"/>
            <p:cNvSpPr>
              <a:spLocks noChangeArrowheads="1"/>
            </p:cNvSpPr>
            <p:nvPr/>
          </p:nvSpPr>
          <p:spPr bwMode="auto">
            <a:xfrm>
              <a:off x="5735" y="2387"/>
              <a:ext cx="55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smtClean="0">
                  <a:ln>
                    <a:noFill/>
                  </a:ln>
                  <a:solidFill>
                    <a:srgbClr val="800080"/>
                  </a:solidFill>
                  <a:effectLst/>
                  <a:latin typeface="Arial" pitchFamily="34" charset="0"/>
                  <a:cs typeface="Arial" pitchFamily="34" charset="0"/>
                </a:rPr>
                <a:t>1.0 ¢/kWh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" name="Rectangle 372"/>
            <p:cNvSpPr>
              <a:spLocks noChangeArrowheads="1"/>
            </p:cNvSpPr>
            <p:nvPr/>
          </p:nvSpPr>
          <p:spPr bwMode="auto">
            <a:xfrm>
              <a:off x="4014" y="2255"/>
              <a:ext cx="166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73"/>
            <p:cNvSpPr>
              <a:spLocks noChangeArrowheads="1"/>
            </p:cNvSpPr>
            <p:nvPr/>
          </p:nvSpPr>
          <p:spPr bwMode="auto">
            <a:xfrm>
              <a:off x="4213" y="2273"/>
              <a:ext cx="1469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Arial" pitchFamily="34" charset="0"/>
                  <a:cs typeface="Arial" pitchFamily="34" charset="0"/>
                </a:rPr>
                <a:t>Addt'l EE Can Offset Growth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6" name="Rectangle 374"/>
            <p:cNvSpPr>
              <a:spLocks noChangeArrowheads="1"/>
            </p:cNvSpPr>
            <p:nvPr/>
          </p:nvSpPr>
          <p:spPr bwMode="auto">
            <a:xfrm>
              <a:off x="4554" y="2369"/>
              <a:ext cx="74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Arial" pitchFamily="34" charset="0"/>
                  <a:cs typeface="Arial" pitchFamily="34" charset="0"/>
                </a:rPr>
                <a:t>(at 3.1¢/kWh)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7" name="Rectangle 375"/>
            <p:cNvSpPr>
              <a:spLocks noChangeArrowheads="1"/>
            </p:cNvSpPr>
            <p:nvPr/>
          </p:nvSpPr>
          <p:spPr bwMode="auto">
            <a:xfrm>
              <a:off x="2022" y="3209"/>
              <a:ext cx="2647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Rectangle 376"/>
            <p:cNvSpPr>
              <a:spLocks noChangeArrowheads="1"/>
            </p:cNvSpPr>
            <p:nvPr/>
          </p:nvSpPr>
          <p:spPr bwMode="auto">
            <a:xfrm>
              <a:off x="2310" y="3233"/>
              <a:ext cx="2367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Total Achievable Energy Savings Potential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9" name="Rectangle 377"/>
            <p:cNvSpPr>
              <a:spLocks noChangeArrowheads="1"/>
            </p:cNvSpPr>
            <p:nvPr/>
          </p:nvSpPr>
          <p:spPr bwMode="auto">
            <a:xfrm>
              <a:off x="2611" y="3338"/>
              <a:ext cx="1686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-1.38% Avg. Annual Reduction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0" name="Rectangle 378"/>
            <p:cNvSpPr>
              <a:spLocks noChangeArrowheads="1"/>
            </p:cNvSpPr>
            <p:nvPr/>
          </p:nvSpPr>
          <p:spPr bwMode="auto">
            <a:xfrm>
              <a:off x="5678" y="2524"/>
              <a:ext cx="601" cy="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Rectangle 379"/>
            <p:cNvSpPr>
              <a:spLocks noChangeArrowheads="1"/>
            </p:cNvSpPr>
            <p:nvPr/>
          </p:nvSpPr>
          <p:spPr bwMode="auto">
            <a:xfrm>
              <a:off x="5850" y="2555"/>
              <a:ext cx="364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Arial" pitchFamily="34" charset="0"/>
                  <a:cs typeface="Arial" pitchFamily="34" charset="0"/>
                </a:rPr>
                <a:t>Addt'l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2" name="Rectangle 380"/>
            <p:cNvSpPr>
              <a:spLocks noChangeArrowheads="1"/>
            </p:cNvSpPr>
            <p:nvPr/>
          </p:nvSpPr>
          <p:spPr bwMode="auto">
            <a:xfrm>
              <a:off x="5798" y="2651"/>
              <a:ext cx="473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Arial" pitchFamily="34" charset="0"/>
                  <a:cs typeface="Arial" pitchFamily="34" charset="0"/>
                </a:rPr>
                <a:t>Savings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3" name="Rectangle 381"/>
            <p:cNvSpPr>
              <a:spLocks noChangeArrowheads="1"/>
            </p:cNvSpPr>
            <p:nvPr/>
          </p:nvSpPr>
          <p:spPr bwMode="auto">
            <a:xfrm>
              <a:off x="5809" y="2748"/>
              <a:ext cx="45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Arial" pitchFamily="34" charset="0"/>
                  <a:cs typeface="Arial" pitchFamily="34" charset="0"/>
                </a:rPr>
                <a:t>Opport.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" name="Rectangle 382"/>
            <p:cNvSpPr>
              <a:spLocks noChangeArrowheads="1"/>
            </p:cNvSpPr>
            <p:nvPr/>
          </p:nvSpPr>
          <p:spPr bwMode="auto">
            <a:xfrm>
              <a:off x="5807" y="2845"/>
              <a:ext cx="454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Arial" pitchFamily="34" charset="0"/>
                  <a:cs typeface="Arial" pitchFamily="34" charset="0"/>
                </a:rPr>
                <a:t>Beyond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5" name="Rectangle 383"/>
            <p:cNvSpPr>
              <a:spLocks noChangeArrowheads="1"/>
            </p:cNvSpPr>
            <p:nvPr/>
          </p:nvSpPr>
          <p:spPr bwMode="auto">
            <a:xfrm>
              <a:off x="5758" y="2942"/>
              <a:ext cx="563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Arial" pitchFamily="34" charset="0"/>
                  <a:cs typeface="Arial" pitchFamily="34" charset="0"/>
                </a:rPr>
                <a:t>Offsetting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6" name="Rectangle 384"/>
            <p:cNvSpPr>
              <a:spLocks noChangeArrowheads="1"/>
            </p:cNvSpPr>
            <p:nvPr/>
          </p:nvSpPr>
          <p:spPr bwMode="auto">
            <a:xfrm>
              <a:off x="5743" y="3038"/>
              <a:ext cx="59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Arial" pitchFamily="34" charset="0"/>
                  <a:cs typeface="Arial" pitchFamily="34" charset="0"/>
                </a:rPr>
                <a:t>Growth (at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7" name="Rectangle 385"/>
            <p:cNvSpPr>
              <a:spLocks noChangeArrowheads="1"/>
            </p:cNvSpPr>
            <p:nvPr/>
          </p:nvSpPr>
          <p:spPr bwMode="auto">
            <a:xfrm>
              <a:off x="5758" y="3135"/>
              <a:ext cx="53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Arial" pitchFamily="34" charset="0"/>
                  <a:cs typeface="Arial" pitchFamily="34" charset="0"/>
                </a:rPr>
                <a:t>3.1¢/kWh)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88" name="Group 388"/>
            <p:cNvGrpSpPr>
              <a:grpSpLocks/>
            </p:cNvGrpSpPr>
            <p:nvPr/>
          </p:nvGrpSpPr>
          <p:grpSpPr bwMode="auto">
            <a:xfrm>
              <a:off x="5573" y="2756"/>
              <a:ext cx="189" cy="53"/>
              <a:chOff x="5573" y="2756"/>
              <a:chExt cx="189" cy="53"/>
            </a:xfrm>
          </p:grpSpPr>
          <p:sp>
            <p:nvSpPr>
              <p:cNvPr id="217" name="Line 386"/>
              <p:cNvSpPr>
                <a:spLocks noChangeShapeType="1"/>
              </p:cNvSpPr>
              <p:nvPr/>
            </p:nvSpPr>
            <p:spPr bwMode="auto">
              <a:xfrm flipH="1">
                <a:off x="5635" y="2784"/>
                <a:ext cx="127" cy="1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Freeform 387"/>
              <p:cNvSpPr>
                <a:spLocks/>
              </p:cNvSpPr>
              <p:nvPr/>
            </p:nvSpPr>
            <p:spPr bwMode="auto">
              <a:xfrm>
                <a:off x="5573" y="2756"/>
                <a:ext cx="66" cy="53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0" y="28"/>
                  </a:cxn>
                  <a:cxn ang="0">
                    <a:pos x="66" y="53"/>
                  </a:cxn>
                  <a:cxn ang="0">
                    <a:pos x="66" y="0"/>
                  </a:cxn>
                </a:cxnLst>
                <a:rect l="0" t="0" r="r" b="b"/>
                <a:pathLst>
                  <a:path w="66" h="53">
                    <a:moveTo>
                      <a:pt x="66" y="0"/>
                    </a:moveTo>
                    <a:lnTo>
                      <a:pt x="0" y="28"/>
                    </a:lnTo>
                    <a:lnTo>
                      <a:pt x="66" y="53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9" name="Group 391"/>
            <p:cNvGrpSpPr>
              <a:grpSpLocks/>
            </p:cNvGrpSpPr>
            <p:nvPr/>
          </p:nvGrpSpPr>
          <p:grpSpPr bwMode="auto">
            <a:xfrm>
              <a:off x="2644" y="2060"/>
              <a:ext cx="110" cy="132"/>
              <a:chOff x="2644" y="2060"/>
              <a:chExt cx="110" cy="132"/>
            </a:xfrm>
          </p:grpSpPr>
          <p:sp>
            <p:nvSpPr>
              <p:cNvPr id="215" name="Line 389"/>
              <p:cNvSpPr>
                <a:spLocks noChangeShapeType="1"/>
              </p:cNvSpPr>
              <p:nvPr/>
            </p:nvSpPr>
            <p:spPr bwMode="auto">
              <a:xfrm>
                <a:off x="2644" y="2060"/>
                <a:ext cx="77" cy="92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Freeform 390"/>
              <p:cNvSpPr>
                <a:spLocks/>
              </p:cNvSpPr>
              <p:nvPr/>
            </p:nvSpPr>
            <p:spPr bwMode="auto">
              <a:xfrm>
                <a:off x="2689" y="2134"/>
                <a:ext cx="65" cy="58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65" y="58"/>
                  </a:cxn>
                  <a:cxn ang="0">
                    <a:pos x="57" y="0"/>
                  </a:cxn>
                  <a:cxn ang="0">
                    <a:pos x="0" y="31"/>
                  </a:cxn>
                </a:cxnLst>
                <a:rect l="0" t="0" r="r" b="b"/>
                <a:pathLst>
                  <a:path w="65" h="58">
                    <a:moveTo>
                      <a:pt x="0" y="31"/>
                    </a:moveTo>
                    <a:lnTo>
                      <a:pt x="65" y="58"/>
                    </a:lnTo>
                    <a:lnTo>
                      <a:pt x="57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0" name="Group 394"/>
            <p:cNvGrpSpPr>
              <a:grpSpLocks/>
            </p:cNvGrpSpPr>
            <p:nvPr/>
          </p:nvGrpSpPr>
          <p:grpSpPr bwMode="auto">
            <a:xfrm>
              <a:off x="3900" y="2522"/>
              <a:ext cx="63" cy="149"/>
              <a:chOff x="3900" y="2522"/>
              <a:chExt cx="63" cy="149"/>
            </a:xfrm>
          </p:grpSpPr>
          <p:sp>
            <p:nvSpPr>
              <p:cNvPr id="213" name="Line 392"/>
              <p:cNvSpPr>
                <a:spLocks noChangeShapeType="1"/>
              </p:cNvSpPr>
              <p:nvPr/>
            </p:nvSpPr>
            <p:spPr bwMode="auto">
              <a:xfrm flipH="1" flipV="1">
                <a:off x="3930" y="2569"/>
                <a:ext cx="31" cy="102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Freeform 393"/>
              <p:cNvSpPr>
                <a:spLocks/>
              </p:cNvSpPr>
              <p:nvPr/>
            </p:nvSpPr>
            <p:spPr bwMode="auto">
              <a:xfrm>
                <a:off x="3900" y="2522"/>
                <a:ext cx="63" cy="57"/>
              </a:xfrm>
              <a:custGeom>
                <a:avLst/>
                <a:gdLst/>
                <a:ahLst/>
                <a:cxnLst>
                  <a:cxn ang="0">
                    <a:pos x="63" y="44"/>
                  </a:cxn>
                  <a:cxn ang="0">
                    <a:pos x="14" y="0"/>
                  </a:cxn>
                  <a:cxn ang="0">
                    <a:pos x="0" y="57"/>
                  </a:cxn>
                  <a:cxn ang="0">
                    <a:pos x="63" y="44"/>
                  </a:cxn>
                </a:cxnLst>
                <a:rect l="0" t="0" r="r" b="b"/>
                <a:pathLst>
                  <a:path w="63" h="57">
                    <a:moveTo>
                      <a:pt x="63" y="44"/>
                    </a:moveTo>
                    <a:lnTo>
                      <a:pt x="14" y="0"/>
                    </a:lnTo>
                    <a:lnTo>
                      <a:pt x="0" y="57"/>
                    </a:lnTo>
                    <a:lnTo>
                      <a:pt x="63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1" name="Group 397"/>
            <p:cNvGrpSpPr>
              <a:grpSpLocks/>
            </p:cNvGrpSpPr>
            <p:nvPr/>
          </p:nvGrpSpPr>
          <p:grpSpPr bwMode="auto">
            <a:xfrm>
              <a:off x="2975" y="2975"/>
              <a:ext cx="487" cy="234"/>
              <a:chOff x="2975" y="2975"/>
              <a:chExt cx="487" cy="234"/>
            </a:xfrm>
          </p:grpSpPr>
          <p:sp>
            <p:nvSpPr>
              <p:cNvPr id="211" name="Line 395"/>
              <p:cNvSpPr>
                <a:spLocks noChangeShapeType="1"/>
              </p:cNvSpPr>
              <p:nvPr/>
            </p:nvSpPr>
            <p:spPr bwMode="auto">
              <a:xfrm flipV="1">
                <a:off x="2975" y="3000"/>
                <a:ext cx="436" cy="209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Freeform 396"/>
              <p:cNvSpPr>
                <a:spLocks/>
              </p:cNvSpPr>
              <p:nvPr/>
            </p:nvSpPr>
            <p:spPr bwMode="auto">
              <a:xfrm>
                <a:off x="3388" y="2975"/>
                <a:ext cx="74" cy="50"/>
              </a:xfrm>
              <a:custGeom>
                <a:avLst/>
                <a:gdLst/>
                <a:ahLst/>
                <a:cxnLst>
                  <a:cxn ang="0">
                    <a:pos x="37" y="50"/>
                  </a:cxn>
                  <a:cxn ang="0">
                    <a:pos x="74" y="0"/>
                  </a:cxn>
                  <a:cxn ang="0">
                    <a:pos x="0" y="7"/>
                  </a:cxn>
                  <a:cxn ang="0">
                    <a:pos x="37" y="50"/>
                  </a:cxn>
                </a:cxnLst>
                <a:rect l="0" t="0" r="r" b="b"/>
                <a:pathLst>
                  <a:path w="74" h="50">
                    <a:moveTo>
                      <a:pt x="37" y="50"/>
                    </a:moveTo>
                    <a:lnTo>
                      <a:pt x="74" y="0"/>
                    </a:lnTo>
                    <a:lnTo>
                      <a:pt x="0" y="7"/>
                    </a:lnTo>
                    <a:lnTo>
                      <a:pt x="37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92" name="Rectangle 398"/>
            <p:cNvSpPr>
              <a:spLocks noChangeArrowheads="1"/>
            </p:cNvSpPr>
            <p:nvPr/>
          </p:nvSpPr>
          <p:spPr bwMode="auto">
            <a:xfrm>
              <a:off x="5573" y="3209"/>
              <a:ext cx="700" cy="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Rectangle 399"/>
            <p:cNvSpPr>
              <a:spLocks noChangeArrowheads="1"/>
            </p:cNvSpPr>
            <p:nvPr/>
          </p:nvSpPr>
          <p:spPr bwMode="auto">
            <a:xfrm>
              <a:off x="5735" y="3295"/>
              <a:ext cx="49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Total EE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" name="Rectangle 400"/>
            <p:cNvSpPr>
              <a:spLocks noChangeArrowheads="1"/>
            </p:cNvSpPr>
            <p:nvPr/>
          </p:nvSpPr>
          <p:spPr bwMode="auto">
            <a:xfrm>
              <a:off x="5672" y="3391"/>
              <a:ext cx="634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Potential in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5" name="Rectangle 401"/>
            <p:cNvSpPr>
              <a:spLocks noChangeArrowheads="1"/>
            </p:cNvSpPr>
            <p:nvPr/>
          </p:nvSpPr>
          <p:spPr bwMode="auto">
            <a:xfrm>
              <a:off x="5715" y="3488"/>
              <a:ext cx="53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2013 Can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6" name="Rectangle 402"/>
            <p:cNvSpPr>
              <a:spLocks noChangeArrowheads="1"/>
            </p:cNvSpPr>
            <p:nvPr/>
          </p:nvSpPr>
          <p:spPr bwMode="auto">
            <a:xfrm>
              <a:off x="5753" y="3585"/>
              <a:ext cx="45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Reduce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7" name="Rectangle 403"/>
            <p:cNvSpPr>
              <a:spLocks noChangeArrowheads="1"/>
            </p:cNvSpPr>
            <p:nvPr/>
          </p:nvSpPr>
          <p:spPr bwMode="auto">
            <a:xfrm>
              <a:off x="5649" y="3681"/>
              <a:ext cx="679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Energy Req.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8" name="Rectangle 404"/>
            <p:cNvSpPr>
              <a:spLocks noChangeArrowheads="1"/>
            </p:cNvSpPr>
            <p:nvPr/>
          </p:nvSpPr>
          <p:spPr bwMode="auto">
            <a:xfrm>
              <a:off x="5627" y="3778"/>
              <a:ext cx="724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to 1993 Level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99" name="Group 407"/>
            <p:cNvGrpSpPr>
              <a:grpSpLocks/>
            </p:cNvGrpSpPr>
            <p:nvPr/>
          </p:nvGrpSpPr>
          <p:grpSpPr bwMode="auto">
            <a:xfrm>
              <a:off x="5573" y="1839"/>
              <a:ext cx="137" cy="58"/>
              <a:chOff x="5573" y="1839"/>
              <a:chExt cx="137" cy="58"/>
            </a:xfrm>
          </p:grpSpPr>
          <p:sp>
            <p:nvSpPr>
              <p:cNvPr id="209" name="Line 405"/>
              <p:cNvSpPr>
                <a:spLocks noChangeShapeType="1"/>
              </p:cNvSpPr>
              <p:nvPr/>
            </p:nvSpPr>
            <p:spPr bwMode="auto">
              <a:xfrm flipH="1">
                <a:off x="5627" y="1839"/>
                <a:ext cx="83" cy="37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Freeform 406"/>
              <p:cNvSpPr>
                <a:spLocks/>
              </p:cNvSpPr>
              <p:nvPr/>
            </p:nvSpPr>
            <p:spPr bwMode="auto">
              <a:xfrm>
                <a:off x="5573" y="1849"/>
                <a:ext cx="74" cy="48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0" y="48"/>
                  </a:cxn>
                  <a:cxn ang="0">
                    <a:pos x="74" y="46"/>
                  </a:cxn>
                  <a:cxn ang="0">
                    <a:pos x="41" y="0"/>
                  </a:cxn>
                </a:cxnLst>
                <a:rect l="0" t="0" r="r" b="b"/>
                <a:pathLst>
                  <a:path w="74" h="48">
                    <a:moveTo>
                      <a:pt x="41" y="0"/>
                    </a:moveTo>
                    <a:lnTo>
                      <a:pt x="0" y="48"/>
                    </a:lnTo>
                    <a:lnTo>
                      <a:pt x="74" y="46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0" name="Group 410"/>
            <p:cNvGrpSpPr>
              <a:grpSpLocks/>
            </p:cNvGrpSpPr>
            <p:nvPr/>
          </p:nvGrpSpPr>
          <p:grpSpPr bwMode="auto">
            <a:xfrm>
              <a:off x="5592" y="2018"/>
              <a:ext cx="170" cy="50"/>
              <a:chOff x="5592" y="2018"/>
              <a:chExt cx="170" cy="50"/>
            </a:xfrm>
          </p:grpSpPr>
          <p:sp>
            <p:nvSpPr>
              <p:cNvPr id="207" name="Line 408"/>
              <p:cNvSpPr>
                <a:spLocks noChangeShapeType="1"/>
              </p:cNvSpPr>
              <p:nvPr/>
            </p:nvSpPr>
            <p:spPr bwMode="auto">
              <a:xfrm flipH="1">
                <a:off x="5651" y="2021"/>
                <a:ext cx="111" cy="23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409"/>
              <p:cNvSpPr>
                <a:spLocks/>
              </p:cNvSpPr>
              <p:nvPr/>
            </p:nvSpPr>
            <p:spPr bwMode="auto">
              <a:xfrm>
                <a:off x="5592" y="2018"/>
                <a:ext cx="71" cy="50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0" y="39"/>
                  </a:cxn>
                  <a:cxn ang="0">
                    <a:pos x="71" y="50"/>
                  </a:cxn>
                  <a:cxn ang="0">
                    <a:pos x="55" y="0"/>
                  </a:cxn>
                </a:cxnLst>
                <a:rect l="0" t="0" r="r" b="b"/>
                <a:pathLst>
                  <a:path w="71" h="50">
                    <a:moveTo>
                      <a:pt x="55" y="0"/>
                    </a:moveTo>
                    <a:lnTo>
                      <a:pt x="0" y="39"/>
                    </a:lnTo>
                    <a:lnTo>
                      <a:pt x="71" y="50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1" name="Group 413"/>
            <p:cNvGrpSpPr>
              <a:grpSpLocks/>
            </p:cNvGrpSpPr>
            <p:nvPr/>
          </p:nvGrpSpPr>
          <p:grpSpPr bwMode="auto">
            <a:xfrm>
              <a:off x="5592" y="2140"/>
              <a:ext cx="118" cy="81"/>
              <a:chOff x="5592" y="2140"/>
              <a:chExt cx="118" cy="81"/>
            </a:xfrm>
          </p:grpSpPr>
          <p:sp>
            <p:nvSpPr>
              <p:cNvPr id="205" name="Line 411"/>
              <p:cNvSpPr>
                <a:spLocks noChangeShapeType="1"/>
              </p:cNvSpPr>
              <p:nvPr/>
            </p:nvSpPr>
            <p:spPr bwMode="auto">
              <a:xfrm flipH="1" flipV="1">
                <a:off x="5637" y="2171"/>
                <a:ext cx="73" cy="5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412"/>
              <p:cNvSpPr>
                <a:spLocks/>
              </p:cNvSpPr>
              <p:nvPr/>
            </p:nvSpPr>
            <p:spPr bwMode="auto">
              <a:xfrm>
                <a:off x="5592" y="2140"/>
                <a:ext cx="71" cy="54"/>
              </a:xfrm>
              <a:custGeom>
                <a:avLst/>
                <a:gdLst/>
                <a:ahLst/>
                <a:cxnLst>
                  <a:cxn ang="0">
                    <a:pos x="71" y="13"/>
                  </a:cxn>
                  <a:cxn ang="0">
                    <a:pos x="0" y="0"/>
                  </a:cxn>
                  <a:cxn ang="0">
                    <a:pos x="28" y="54"/>
                  </a:cxn>
                  <a:cxn ang="0">
                    <a:pos x="71" y="13"/>
                  </a:cxn>
                </a:cxnLst>
                <a:rect l="0" t="0" r="r" b="b"/>
                <a:pathLst>
                  <a:path w="71" h="54">
                    <a:moveTo>
                      <a:pt x="71" y="13"/>
                    </a:moveTo>
                    <a:lnTo>
                      <a:pt x="0" y="0"/>
                    </a:lnTo>
                    <a:lnTo>
                      <a:pt x="28" y="54"/>
                    </a:lnTo>
                    <a:lnTo>
                      <a:pt x="7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2" name="Group 416"/>
            <p:cNvGrpSpPr>
              <a:grpSpLocks/>
            </p:cNvGrpSpPr>
            <p:nvPr/>
          </p:nvGrpSpPr>
          <p:grpSpPr bwMode="auto">
            <a:xfrm>
              <a:off x="5573" y="3270"/>
              <a:ext cx="137" cy="54"/>
              <a:chOff x="5573" y="3270"/>
              <a:chExt cx="137" cy="54"/>
            </a:xfrm>
          </p:grpSpPr>
          <p:sp>
            <p:nvSpPr>
              <p:cNvPr id="203" name="Line 414"/>
              <p:cNvSpPr>
                <a:spLocks noChangeShapeType="1"/>
              </p:cNvSpPr>
              <p:nvPr/>
            </p:nvSpPr>
            <p:spPr bwMode="auto">
              <a:xfrm flipH="1" flipV="1">
                <a:off x="5635" y="3298"/>
                <a:ext cx="75" cy="3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415"/>
              <p:cNvSpPr>
                <a:spLocks/>
              </p:cNvSpPr>
              <p:nvPr/>
            </p:nvSpPr>
            <p:spPr bwMode="auto">
              <a:xfrm>
                <a:off x="5573" y="3270"/>
                <a:ext cx="68" cy="54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0" y="25"/>
                  </a:cxn>
                  <a:cxn ang="0">
                    <a:pos x="64" y="54"/>
                  </a:cxn>
                  <a:cxn ang="0">
                    <a:pos x="68" y="0"/>
                  </a:cxn>
                </a:cxnLst>
                <a:rect l="0" t="0" r="r" b="b"/>
                <a:pathLst>
                  <a:path w="68" h="54">
                    <a:moveTo>
                      <a:pt x="68" y="0"/>
                    </a:moveTo>
                    <a:lnTo>
                      <a:pt x="0" y="25"/>
                    </a:lnTo>
                    <a:lnTo>
                      <a:pt x="64" y="54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1FA1B0"/>
                </a:solidFill>
                <a:latin typeface="Trebuchet MS" pitchFamily="34" charset="0"/>
                <a:cs typeface="Trebuchet MS" pitchFamily="34" charset="0"/>
              </a:rPr>
              <a:t>The Trend: No Growth in Electricity </a:t>
            </a:r>
            <a:br>
              <a:rPr lang="en-US" sz="3200" dirty="0" smtClean="0">
                <a:solidFill>
                  <a:srgbClr val="1FA1B0"/>
                </a:solidFill>
                <a:latin typeface="Trebuchet MS" pitchFamily="34" charset="0"/>
                <a:cs typeface="Trebuchet MS" pitchFamily="34" charset="0"/>
              </a:rPr>
            </a:br>
            <a:r>
              <a:rPr lang="en-US" sz="3200" dirty="0" smtClean="0">
                <a:solidFill>
                  <a:srgbClr val="1FA1B0"/>
                </a:solidFill>
                <a:latin typeface="Trebuchet MS" pitchFamily="34" charset="0"/>
                <a:cs typeface="Trebuchet MS" pitchFamily="34" charset="0"/>
              </a:rPr>
              <a:t>Consumption through 2021</a:t>
            </a:r>
            <a:endParaRPr lang="en-US" sz="3200" dirty="0">
              <a:solidFill>
                <a:srgbClr val="1FA1B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D3906-1B4B-47B4-8D80-BEF3998FF96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3002" y="1524000"/>
            <a:ext cx="7309497" cy="54864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143000" y="7010400"/>
            <a:ext cx="7309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rebuchet MS" pitchFamily="34" charset="0"/>
              </a:rPr>
              <a:t>Paul Peterson,  Synapse Energy Economics, EM&amp;V Forum Annual Public Meeting, December 2012, </a:t>
            </a:r>
            <a:r>
              <a:rPr lang="en-US" sz="1200" dirty="0" smtClean="0">
                <a:latin typeface="Trebuchet MS" pitchFamily="34" charset="0"/>
                <a:hlinkClick r:id="rId4"/>
              </a:rPr>
              <a:t>http://neep.org/uploads/EMV%20Forum/Calendars/Synapse%20EE%20in%20System%20Forecasting.pdf</a:t>
            </a:r>
            <a:r>
              <a:rPr lang="en-US" sz="1200" dirty="0" smtClean="0">
                <a:latin typeface="Trebuchet MS" pitchFamily="34" charset="0"/>
              </a:rPr>
              <a:t> </a:t>
            </a:r>
            <a:endParaRPr lang="en-US" sz="1200" dirty="0"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FA1B0"/>
                </a:solidFill>
              </a:rPr>
              <a:t>Bottom Line: </a:t>
            </a:r>
            <a:br>
              <a:rPr lang="en-US" dirty="0" smtClean="0">
                <a:solidFill>
                  <a:srgbClr val="1FA1B0"/>
                </a:solidFill>
              </a:rPr>
            </a:br>
            <a:r>
              <a:rPr lang="en-US" dirty="0" smtClean="0">
                <a:solidFill>
                  <a:srgbClr val="1FA1B0"/>
                </a:solidFill>
              </a:rPr>
              <a:t>We </a:t>
            </a:r>
            <a:r>
              <a:rPr lang="en-US" i="1" dirty="0" smtClean="0">
                <a:solidFill>
                  <a:srgbClr val="1FA1B0"/>
                </a:solidFill>
              </a:rPr>
              <a:t>can</a:t>
            </a:r>
            <a:r>
              <a:rPr lang="en-US" dirty="0" smtClean="0">
                <a:solidFill>
                  <a:srgbClr val="1FA1B0"/>
                </a:solidFill>
              </a:rPr>
              <a:t> Offset Load growth </a:t>
            </a:r>
            <a:endParaRPr lang="en-US" dirty="0">
              <a:solidFill>
                <a:srgbClr val="1FA1B0"/>
              </a:solidFill>
            </a:endParaRPr>
          </a:p>
        </p:txBody>
      </p:sp>
      <p:pic>
        <p:nvPicPr>
          <p:cNvPr id="5" name="Content Placeholder 4" descr="NEEP Graph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4400" y="1870075"/>
            <a:ext cx="8229600" cy="564356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D3906-1B4B-47B4-8D80-BEF3998FF96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6" name="Picture 5" descr="ISO Graph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3069414"/>
            <a:ext cx="6248400" cy="386478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11256"/>
            <a:ext cx="9540240" cy="1243224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rgbClr val="1FA1B0"/>
                </a:solidFill>
              </a:rPr>
              <a:t>Northeast States Embrace Efficiency </a:t>
            </a:r>
            <a:br>
              <a:rPr lang="en-US" sz="3000" dirty="0" smtClean="0">
                <a:solidFill>
                  <a:srgbClr val="1FA1B0"/>
                </a:solidFill>
              </a:rPr>
            </a:br>
            <a:r>
              <a:rPr lang="en-US" sz="3000" dirty="0" smtClean="0">
                <a:solidFill>
                  <a:srgbClr val="1FA1B0"/>
                </a:solidFill>
              </a:rPr>
              <a:t>as Cornerstone of Energy Policy</a:t>
            </a:r>
            <a:endParaRPr lang="en-US" sz="3000" dirty="0">
              <a:solidFill>
                <a:srgbClr val="1FA1B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A4718971-5128-4229-AE7D-F1CD0042CEA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3238" y="1623279"/>
            <a:ext cx="6202362" cy="5432246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marL="380955" indent="-380955" defTabSz="91440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b="1" dirty="0" smtClean="0">
                <a:solidFill>
                  <a:srgbClr val="A5B13C"/>
                </a:solidFill>
                <a:latin typeface="Trebuchet MS" pitchFamily="34" charset="0"/>
              </a:rPr>
              <a:t>1. A DEFINED POLICY DIRECTIVE</a:t>
            </a:r>
          </a:p>
          <a:p>
            <a:pPr marL="393700" indent="-225425" defTabSz="9144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rgbClr val="616161">
                    <a:lumMod val="50000"/>
                  </a:srgbClr>
                </a:solidFill>
                <a:latin typeface="Trebuchet MS" pitchFamily="34" charset="0"/>
              </a:rPr>
              <a:t>Nine states  with legislative directives to:</a:t>
            </a:r>
          </a:p>
          <a:p>
            <a:pPr marL="735013" lvl="2" indent="-412750" defTabSz="9144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è"/>
              <a:defRPr/>
            </a:pPr>
            <a:r>
              <a:rPr lang="en-US" sz="2000" dirty="0" smtClean="0">
                <a:solidFill>
                  <a:srgbClr val="616161">
                    <a:lumMod val="50000"/>
                  </a:srgbClr>
                </a:solidFill>
                <a:latin typeface="Trebuchet MS" pitchFamily="34" charset="0"/>
              </a:rPr>
              <a:t>Capture “all cost-effective energy efficiency: (MA, CT, ME, RI, VT)</a:t>
            </a:r>
          </a:p>
          <a:p>
            <a:pPr marL="735013" lvl="2" indent="-412750" defTabSz="9144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è"/>
              <a:defRPr/>
            </a:pPr>
            <a:r>
              <a:rPr lang="en-US" sz="2000" dirty="0" smtClean="0">
                <a:solidFill>
                  <a:srgbClr val="616161">
                    <a:lumMod val="50000"/>
                  </a:srgbClr>
                </a:solidFill>
                <a:latin typeface="Trebuchet MS" pitchFamily="34" charset="0"/>
              </a:rPr>
              <a:t>Meet defined energy efficiency savings targets, i.e. EE Portfolio Standard (MD, PA, NY, DE)</a:t>
            </a:r>
          </a:p>
          <a:p>
            <a:pPr marL="380955" indent="-380955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A5B13C"/>
                </a:solidFill>
                <a:latin typeface="Trebuchet MS" pitchFamily="34" charset="0"/>
              </a:rPr>
              <a:t>2. SUFFICIENT </a:t>
            </a:r>
            <a:r>
              <a:rPr lang="en-US" sz="2000" b="1" i="1" dirty="0" smtClean="0">
                <a:solidFill>
                  <a:srgbClr val="A5B13C"/>
                </a:solidFill>
                <a:latin typeface="Trebuchet MS" pitchFamily="34" charset="0"/>
              </a:rPr>
              <a:t>AND</a:t>
            </a:r>
            <a:r>
              <a:rPr lang="en-US" sz="2000" b="1" dirty="0" smtClean="0">
                <a:solidFill>
                  <a:srgbClr val="A5B13C"/>
                </a:solidFill>
                <a:latin typeface="Trebuchet MS" pitchFamily="34" charset="0"/>
              </a:rPr>
              <a:t> STABLE FUNDING</a:t>
            </a:r>
          </a:p>
          <a:p>
            <a:pPr marL="379413" indent="-211138" defTabSz="9144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rebuchet MS" pitchFamily="34" charset="0"/>
              </a:rPr>
              <a:t>Most states ramping up funding though some  still capped (NH, ME, PA, DE, NJ, DC)</a:t>
            </a:r>
          </a:p>
          <a:p>
            <a:pPr marL="379413" indent="-211138" defTabSz="9144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rebuchet MS" pitchFamily="34" charset="0"/>
              </a:rPr>
              <a:t>Many states have decoupling and/or performance incentives (MA, CT, RI, VT, NH, NY)</a:t>
            </a:r>
          </a:p>
          <a:p>
            <a:pPr marL="380955" indent="-380955" defTabSz="91440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b="1" dirty="0" smtClean="0">
                <a:solidFill>
                  <a:srgbClr val="A5B13C"/>
                </a:solidFill>
                <a:latin typeface="Trebuchet MS" pitchFamily="34" charset="0"/>
              </a:rPr>
              <a:t>3. STAKEHOLDER ADVISORY FRAMEWORK</a:t>
            </a:r>
          </a:p>
          <a:p>
            <a:pPr marL="393700" indent="-214313" defTabSz="9144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rgbClr val="616161">
                    <a:lumMod val="50000"/>
                  </a:srgbClr>
                </a:solidFill>
                <a:latin typeface="Trebuchet MS" pitchFamily="34" charset="0"/>
              </a:rPr>
              <a:t>Advisory councils in MA, CT, RI, ME </a:t>
            </a:r>
          </a:p>
          <a:p>
            <a:pPr lvl="1" indent="0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616161">
                    <a:lumMod val="50000"/>
                  </a:srgbClr>
                </a:solidFill>
                <a:latin typeface="Trebuchet MS" pitchFamily="34" charset="0"/>
              </a:rPr>
              <a:t>- Broad representation with expert consultants </a:t>
            </a:r>
          </a:p>
          <a:p>
            <a:pPr lvl="1" indent="0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616161">
                    <a:lumMod val="50000"/>
                  </a:srgbClr>
                </a:solidFill>
                <a:latin typeface="Trebuchet MS" pitchFamily="34" charset="0"/>
              </a:rPr>
              <a:t>- Work out issues before getting to regulators</a:t>
            </a:r>
            <a:endParaRPr lang="en-US" dirty="0"/>
          </a:p>
        </p:txBody>
      </p:sp>
      <p:pic>
        <p:nvPicPr>
          <p:cNvPr id="8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5600" y="2038238"/>
            <a:ext cx="3063240" cy="3964193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387840" cy="124322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1FA1B0"/>
                </a:solidFill>
              </a:rPr>
              <a:t>Active Support for Complementary  </a:t>
            </a:r>
            <a:br>
              <a:rPr lang="en-US" dirty="0" smtClean="0">
                <a:solidFill>
                  <a:srgbClr val="1FA1B0"/>
                </a:solidFill>
              </a:rPr>
            </a:br>
            <a:r>
              <a:rPr lang="en-US" dirty="0" smtClean="0">
                <a:solidFill>
                  <a:srgbClr val="1FA1B0"/>
                </a:solidFill>
              </a:rPr>
              <a:t>Energy Efficiency Policies</a:t>
            </a:r>
            <a:endParaRPr lang="en-US" sz="3200" dirty="0">
              <a:solidFill>
                <a:srgbClr val="1FA1B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A4718971-5128-4229-AE7D-F1CD0042CEA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3238" y="1554480"/>
            <a:ext cx="9051925" cy="5760719"/>
          </a:xfrm>
        </p:spPr>
        <p:txBody>
          <a:bodyPr/>
          <a:lstStyle/>
          <a:p>
            <a:pPr marL="382059" indent="-382059"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APPLIANCE STANDARDS</a:t>
            </a:r>
          </a:p>
          <a:p>
            <a:pPr marL="828147" lvl="1" indent="-382059">
              <a:buFont typeface="Wingdings" pitchFamily="2" charset="2"/>
              <a:buChar char="ü"/>
              <a:defRPr/>
            </a:pPr>
            <a:r>
              <a:rPr lang="en-US" sz="2000" dirty="0" smtClean="0"/>
              <a:t>New Northeast state model package 2013, expanding in 2014</a:t>
            </a:r>
          </a:p>
          <a:p>
            <a:pPr marL="828147" lvl="1" indent="-382059">
              <a:buFont typeface="Wingdings" pitchFamily="2" charset="2"/>
              <a:buChar char="ü"/>
              <a:defRPr/>
            </a:pPr>
            <a:r>
              <a:rPr lang="en-US" sz="2000" dirty="0" smtClean="0"/>
              <a:t>Active engagement in federal rulemakings</a:t>
            </a:r>
          </a:p>
          <a:p>
            <a:pPr marL="382059" indent="-382059">
              <a:spcBef>
                <a:spcPts val="600"/>
              </a:spcBef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BUILDING ENERGY CODES</a:t>
            </a:r>
          </a:p>
          <a:p>
            <a:pPr marL="828147" lvl="1" indent="-382059">
              <a:buFont typeface="Wingdings" pitchFamily="2" charset="2"/>
              <a:buChar char="ü"/>
              <a:defRPr/>
            </a:pPr>
            <a:r>
              <a:rPr lang="en-US" sz="2000" dirty="0" smtClean="0"/>
              <a:t>Need strong support for energy code compliance</a:t>
            </a:r>
          </a:p>
          <a:p>
            <a:pPr marL="828147" lvl="1" indent="-382059">
              <a:buFont typeface="Wingdings" pitchFamily="2" charset="2"/>
              <a:buChar char="ü"/>
              <a:defRPr/>
            </a:pPr>
            <a:r>
              <a:rPr lang="en-US" sz="2000" dirty="0" smtClean="0"/>
              <a:t>Obstacles to adoption of 2012 model energy codes (ME, PA, MA, CT) </a:t>
            </a:r>
          </a:p>
          <a:p>
            <a:pPr marL="382059" indent="-382059">
              <a:spcBef>
                <a:spcPts val="600"/>
              </a:spcBef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BUILDING ENERGY RATING &amp; DISCLOSURE </a:t>
            </a:r>
          </a:p>
          <a:p>
            <a:pPr marL="828147" lvl="1" indent="-382059">
              <a:buFont typeface="Wingdings" pitchFamily="2" charset="2"/>
              <a:buChar char="ü"/>
              <a:defRPr/>
            </a:pPr>
            <a:r>
              <a:rPr lang="en-US" sz="2000" dirty="0" smtClean="0"/>
              <a:t>Pilots for new residential rating tools (MA and CT), and commercial (MA, in concert with NEEP)</a:t>
            </a:r>
          </a:p>
          <a:p>
            <a:pPr marL="828147" lvl="1" indent="-382059">
              <a:buFont typeface="Wingdings" pitchFamily="2" charset="2"/>
              <a:buChar char="ü"/>
              <a:defRPr/>
            </a:pPr>
            <a:r>
              <a:rPr lang="en-US" sz="2000" dirty="0" smtClean="0"/>
              <a:t>New rating bill just filed in VT</a:t>
            </a:r>
          </a:p>
          <a:p>
            <a:pPr marL="828147" lvl="1" indent="-382059">
              <a:buFont typeface="Wingdings" pitchFamily="2" charset="2"/>
              <a:buChar char="ü"/>
              <a:defRPr/>
            </a:pPr>
            <a:r>
              <a:rPr lang="en-US" sz="2000" dirty="0" smtClean="0"/>
              <a:t>Commercial benchmarking ordinances in D.C., Philadelphia, NYC, Boston (any day now…)</a:t>
            </a:r>
          </a:p>
          <a:p>
            <a:pPr marL="382059" indent="-382059">
              <a:spcBef>
                <a:spcPts val="600"/>
              </a:spcBef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POLICY INTEGRATION WITH EE PROGRAMS</a:t>
            </a:r>
          </a:p>
          <a:p>
            <a:pPr marL="891471" lvl="1" indent="-382059">
              <a:buFont typeface="Wingdings" pitchFamily="2" charset="2"/>
              <a:buChar char="ü"/>
              <a:defRPr/>
            </a:pPr>
            <a:r>
              <a:rPr lang="en-US" sz="2000" dirty="0" smtClean="0"/>
              <a:t>New 2013 codes/standards support program in RI, pilot in MA</a:t>
            </a:r>
          </a:p>
          <a:p>
            <a:pPr marL="891471" lvl="1" indent="-382059">
              <a:buFont typeface="Wingdings" pitchFamily="2" charset="2"/>
              <a:buChar char="ü"/>
              <a:defRPr/>
            </a:pPr>
            <a:r>
              <a:rPr lang="en-US" sz="2000" dirty="0" smtClean="0"/>
              <a:t>NEEP EM&amp;V Forum report on guidelines for claimed savings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343400"/>
            <a:ext cx="9258300" cy="933874"/>
          </a:xfrm>
          <a:prstGeom prst="rect">
            <a:avLst/>
          </a:prstGeom>
        </p:spPr>
        <p:txBody>
          <a:bodyPr wrap="square" lIns="101882" tIns="50941" rIns="101882" bIns="50941">
            <a:spAutoFit/>
          </a:bodyPr>
          <a:lstStyle/>
          <a:p>
            <a:r>
              <a:rPr lang="en-US" sz="2700" dirty="0" smtClean="0">
                <a:solidFill>
                  <a:srgbClr val="1FA1B0"/>
                </a:solidFill>
                <a:latin typeface="Trebuchet MS" pitchFamily="34" charset="0"/>
                <a:cs typeface="Trebuchet MS" pitchFamily="34" charset="0"/>
              </a:rPr>
              <a:t/>
            </a:r>
            <a:br>
              <a:rPr lang="en-US" sz="2700" dirty="0" smtClean="0">
                <a:solidFill>
                  <a:srgbClr val="1FA1B0"/>
                </a:solidFill>
                <a:latin typeface="Trebuchet MS" pitchFamily="34" charset="0"/>
                <a:cs typeface="Trebuchet MS" pitchFamily="34" charset="0"/>
              </a:rPr>
            </a:br>
            <a:endParaRPr lang="en-US" sz="2700" dirty="0">
              <a:solidFill>
                <a:srgbClr val="1FA1B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6553199"/>
            <a:ext cx="9677400" cy="1400373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marL="285750" lvl="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2000" dirty="0" smtClean="0"/>
              <a:t>Efficiency investments rising in many New England and Mid-Atlantic states.. </a:t>
            </a:r>
          </a:p>
          <a:p>
            <a:pPr marL="285750" lvl="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2000" dirty="0" smtClean="0"/>
              <a:t>2012 continues trend </a:t>
            </a:r>
            <a:r>
              <a:rPr lang="en-US" sz="2000" dirty="0" smtClean="0">
                <a:sym typeface="Wingdings"/>
              </a:rPr>
              <a:t></a:t>
            </a:r>
            <a:r>
              <a:rPr lang="en-US" sz="2000" dirty="0" smtClean="0"/>
              <a:t> more robust investments in energy efficiency, </a:t>
            </a:r>
          </a:p>
          <a:p>
            <a:pPr marL="285750" lvl="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2000" dirty="0" smtClean="0"/>
              <a:t>Three states spending over $50 per capita last year.</a:t>
            </a:r>
          </a:p>
          <a:p>
            <a:pPr lvl="0"/>
            <a:endParaRPr lang="en-US" sz="1000" dirty="0"/>
          </a:p>
          <a:p>
            <a:pPr lvl="0"/>
            <a:endParaRPr lang="en-US" sz="10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8BFCC-8824-4672-8D6E-695F9F3351B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solidFill>
                  <a:srgbClr val="1FA1B0"/>
                </a:solidFill>
                <a:latin typeface="Trebuchet MS" pitchFamily="34" charset="0"/>
                <a:cs typeface="Trebuchet MS" pitchFamily="34" charset="0"/>
              </a:rPr>
              <a:t>STATE SPENDING ON ENERGY EFFICIENCY </a:t>
            </a:r>
            <a:br>
              <a:rPr lang="en-US" sz="3000" dirty="0">
                <a:solidFill>
                  <a:srgbClr val="1FA1B0"/>
                </a:solidFill>
                <a:latin typeface="Trebuchet MS" pitchFamily="34" charset="0"/>
                <a:cs typeface="Trebuchet MS" pitchFamily="34" charset="0"/>
              </a:rPr>
            </a:br>
            <a:r>
              <a:rPr lang="en-US" sz="3000" i="1" dirty="0">
                <a:solidFill>
                  <a:srgbClr val="1FA1B0"/>
                </a:solidFill>
                <a:latin typeface="Trebuchet MS" pitchFamily="34" charset="0"/>
                <a:cs typeface="Trebuchet MS" pitchFamily="34" charset="0"/>
              </a:rPr>
              <a:t>2013 Per Capita Program Spending</a:t>
            </a:r>
            <a:endParaRPr lang="en-US" sz="3000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90894257"/>
              </p:ext>
            </p:extLst>
          </p:nvPr>
        </p:nvGraphicFramePr>
        <p:xfrm>
          <a:off x="503238" y="1577786"/>
          <a:ext cx="8755062" cy="4962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9774021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41c8a99ae500abe8e5feb574cb3d672890eb49"/>
</p:tagLst>
</file>

<file path=ppt/theme/theme1.xml><?xml version="1.0" encoding="utf-8"?>
<a:theme xmlns:a="http://schemas.openxmlformats.org/drawingml/2006/main" name="Office Theme">
  <a:themeElements>
    <a:clrScheme name="Custom 2">
      <a:dk1>
        <a:srgbClr val="616161"/>
      </a:dk1>
      <a:lt1>
        <a:sysClr val="window" lastClr="FFFFFF"/>
      </a:lt1>
      <a:dk2>
        <a:srgbClr val="FFFFFF"/>
      </a:dk2>
      <a:lt2>
        <a:srgbClr val="FFFFFF"/>
      </a:lt2>
      <a:accent1>
        <a:srgbClr val="31859C"/>
      </a:accent1>
      <a:accent2>
        <a:srgbClr val="A5B13C"/>
      </a:accent2>
      <a:accent3>
        <a:srgbClr val="FAD33C"/>
      </a:accent3>
      <a:accent4>
        <a:srgbClr val="B7DEE9"/>
      </a:accent4>
      <a:accent5>
        <a:srgbClr val="B5BE78"/>
      </a:accent5>
      <a:accent6>
        <a:srgbClr val="FADC59"/>
      </a:accent6>
      <a:hlink>
        <a:srgbClr val="31859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19769</TotalTime>
  <Words>1150</Words>
  <Application>Microsoft Office PowerPoint</Application>
  <PresentationFormat>Custom</PresentationFormat>
  <Paragraphs>206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Trends in New England Energy Efficiency Policy New England Restructuring Roundtable</vt:lpstr>
      <vt:lpstr>Slide 1</vt:lpstr>
      <vt:lpstr>ABOUT NEEP</vt:lpstr>
      <vt:lpstr>The Smart Bet: Energy Efficiency Could Offset Load Growth </vt:lpstr>
      <vt:lpstr>The Trend: No Growth in Electricity  Consumption through 2021</vt:lpstr>
      <vt:lpstr>Bottom Line:  We can Offset Load growth </vt:lpstr>
      <vt:lpstr>Northeast States Embrace Efficiency  as Cornerstone of Energy Policy</vt:lpstr>
      <vt:lpstr>Active Support for Complementary   Energy Efficiency Policies</vt:lpstr>
      <vt:lpstr>STATE SPENDING ON ENERGY EFFICIENCY  2013 Per Capita Program Spending</vt:lpstr>
      <vt:lpstr>Electric ENERGY Savings 2010-2012  As percent of state retail electric sales</vt:lpstr>
      <vt:lpstr>CHALLENGES AHEAD</vt:lpstr>
      <vt:lpstr> </vt:lpstr>
      <vt:lpstr>Slide 12</vt:lpstr>
      <vt:lpstr> </vt:lpstr>
      <vt:lpstr>RESOURCES FROM NEEP</vt:lpstr>
      <vt:lpstr>Thank you!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HERE</dc:title>
  <dc:creator>Zach Magoon</dc:creator>
  <cp:lastModifiedBy> sr</cp:lastModifiedBy>
  <cp:revision>519</cp:revision>
  <cp:lastPrinted>2013-02-14T22:22:22Z</cp:lastPrinted>
  <dcterms:created xsi:type="dcterms:W3CDTF">2009-05-08T16:39:23Z</dcterms:created>
  <dcterms:modified xsi:type="dcterms:W3CDTF">2013-02-15T00:10:42Z</dcterms:modified>
</cp:coreProperties>
</file>